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6858000" cx="12192000"/>
  <p:notesSz cx="6858000" cy="9144000"/>
  <p:embeddedFontLst>
    <p:embeddedFont>
      <p:font typeface="Century Gothic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310">
          <p15:clr>
            <a:srgbClr val="A4A3A4"/>
          </p15:clr>
        </p15:guide>
        <p15:guide id="2" pos="70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43" roundtripDataSignature="AMtx7mgRmNnOp1J1Nt3Nl2qAC/GnWpc2a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261C19B-472F-43AB-84C1-0B9179D4AC53}">
  <a:tblStyle styleId="{A261C19B-472F-43AB-84C1-0B9179D4AC53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310" orient="horz"/>
        <p:guide pos="70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enturyGothic-bold.fntdata"/><Relationship Id="rId20" Type="http://schemas.openxmlformats.org/officeDocument/2006/relationships/slide" Target="slides/slide14.xml"/><Relationship Id="rId42" Type="http://schemas.openxmlformats.org/officeDocument/2006/relationships/font" Target="fonts/CenturyGothic-boldItalic.fntdata"/><Relationship Id="rId41" Type="http://schemas.openxmlformats.org/officeDocument/2006/relationships/font" Target="fonts/CenturyGothic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customschemas.google.com/relationships/presentationmetadata" Target="meta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CenturyGothic-regular.fntdata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gif>
</file>

<file path=ppt/media/image21.png>
</file>

<file path=ppt/media/image22.png>
</file>

<file path=ppt/media/image23.png>
</file>

<file path=ppt/media/image24.gif>
</file>

<file path=ppt/media/image25.gif>
</file>

<file path=ppt/media/image26.png>
</file>

<file path=ppt/media/image27.png>
</file>

<file path=ppt/media/image28.png>
</file>

<file path=ppt/media/image29.gif>
</file>

<file path=ppt/media/image3.gif>
</file>

<file path=ppt/media/image4.gif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23" name="Google Shape;323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1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8" name="Google Shape;348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77" name="Google Shape;377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06" name="Google Shape;406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14" name="Google Shape;414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5" name="Google Shape;415;p1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24" name="Google Shape;424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19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58" name="Google Shape;458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43" name="Google Shape;243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67" name="Google Shape;467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1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73" name="Google Shape;473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79" name="Google Shape;479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86" name="Google Shape;486;p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00" name="Google Shape;500;p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08" name="Google Shape;508;p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27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15" name="Google Shape;515;p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8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25" name="Google Shape;525;p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9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36" name="Google Shape;536;p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51" name="Google Shape;251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50" name="Google Shape;550;p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1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62" name="Google Shape;562;p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60" name="Google Shape;260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70" name="Google Shape;270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80" name="Google Shape;280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7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3" name="Google Shape;293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8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01" name="Google Shape;301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9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12" name="Google Shape;312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34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26" name="Google Shape;26;p3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5F9C9D">
                    <a:alpha val="6666"/>
                  </a:srgbClr>
                </a:gs>
                <a:gs pos="36000">
                  <a:srgbClr val="5F9C9D">
                    <a:alpha val="5882"/>
                  </a:srgbClr>
                </a:gs>
                <a:gs pos="69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>
              <a:gsLst>
                <a:gs pos="0">
                  <a:srgbClr val="5F9C9D">
                    <a:alpha val="13725"/>
                  </a:srgbClr>
                </a:gs>
                <a:gs pos="36000">
                  <a:srgbClr val="5F9C9D">
                    <a:alpha val="6666"/>
                  </a:srgbClr>
                </a:gs>
                <a:gs pos="66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5F9C9D">
                    <a:alpha val="10980"/>
                  </a:srgbClr>
                </a:gs>
                <a:gs pos="36000">
                  <a:srgbClr val="5F9C9D">
                    <a:alpha val="9803"/>
                  </a:srgbClr>
                </a:gs>
                <a:gs pos="75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4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1" name="Google Shape;31;p34"/>
          <p:cNvSpPr txBox="1"/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44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34"/>
          <p:cNvSpPr txBox="1"/>
          <p:nvPr>
            <p:ph idx="10" type="dt"/>
          </p:nvPr>
        </p:nvSpPr>
        <p:spPr>
          <a:xfrm rot="5400000">
            <a:off x="10158984" y="1792224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4"/>
          <p:cNvSpPr txBox="1"/>
          <p:nvPr>
            <p:ph idx="11" type="ftr"/>
          </p:nvPr>
        </p:nvSpPr>
        <p:spPr>
          <a:xfrm rot="5400000">
            <a:off x="8951976" y="3227832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10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34"/>
          <p:cNvSpPr txBox="1"/>
          <p:nvPr>
            <p:ph idx="12" type="sldNum"/>
          </p:nvPr>
        </p:nvSpPr>
        <p:spPr>
          <a:xfrm>
            <a:off x="10351008" y="292608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 showMasterSp="0">
  <p:cSld name="Panoramic Picture with Ca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4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1" name="Google Shape;121;p4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5F9C9D">
                    <a:alpha val="6666"/>
                  </a:srgbClr>
                </a:gs>
                <a:gs pos="36000">
                  <a:srgbClr val="5F9C9D">
                    <a:alpha val="5882"/>
                  </a:srgbClr>
                </a:gs>
                <a:gs pos="69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>
              <a:gsLst>
                <a:gs pos="0">
                  <a:srgbClr val="5F9C9D">
                    <a:alpha val="13725"/>
                  </a:srgbClr>
                </a:gs>
                <a:gs pos="36000">
                  <a:srgbClr val="5F9C9D">
                    <a:alpha val="6666"/>
                  </a:srgbClr>
                </a:gs>
                <a:gs pos="66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3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5F9C9D">
                    <a:alpha val="10980"/>
                  </a:srgbClr>
                </a:gs>
                <a:gs pos="36000">
                  <a:srgbClr val="5F9C9D">
                    <a:alpha val="9803"/>
                  </a:srgbClr>
                </a:gs>
                <a:gs pos="75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3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3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27" name="Google Shape;127;p43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28" name="Google Shape;128;p43"/>
          <p:cNvSpPr txBox="1"/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43"/>
          <p:cNvSpPr/>
          <p:nvPr>
            <p:ph idx="2" type="pic"/>
          </p:nvPr>
        </p:nvSpPr>
        <p:spPr>
          <a:xfrm>
            <a:off x="1154955" y="685800"/>
            <a:ext cx="8825658" cy="3429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0" name="Google Shape;130;p43"/>
          <p:cNvSpPr txBox="1"/>
          <p:nvPr>
            <p:ph idx="1" type="body"/>
          </p:nvPr>
        </p:nvSpPr>
        <p:spPr>
          <a:xfrm>
            <a:off x="1154957" y="553666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31" name="Google Shape;131;p43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43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4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4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 showMasterSp="0">
  <p:cSld name="Title and Capti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44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37" name="Google Shape;137;p4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5F9C9D">
                    <a:alpha val="6666"/>
                  </a:srgbClr>
                </a:gs>
                <a:gs pos="36000">
                  <a:srgbClr val="5F9C9D">
                    <a:alpha val="5882"/>
                  </a:srgbClr>
                </a:gs>
                <a:gs pos="69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>
              <a:gsLst>
                <a:gs pos="0">
                  <a:srgbClr val="5F9C9D">
                    <a:alpha val="13725"/>
                  </a:srgbClr>
                </a:gs>
                <a:gs pos="36000">
                  <a:srgbClr val="5F9C9D">
                    <a:alpha val="6666"/>
                  </a:srgbClr>
                </a:gs>
                <a:gs pos="66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5F9C9D">
                    <a:alpha val="10980"/>
                  </a:srgbClr>
                </a:gs>
                <a:gs pos="36000">
                  <a:srgbClr val="5F9C9D">
                    <a:alpha val="9803"/>
                  </a:srgbClr>
                </a:gs>
                <a:gs pos="75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4"/>
            <p:cNvSpPr/>
            <p:nvPr/>
          </p:nvSpPr>
          <p:spPr>
            <a:xfrm>
              <a:off x="455612" y="2801319"/>
              <a:ext cx="11277600" cy="3602637"/>
            </a:xfrm>
            <a:custGeom>
              <a:rect b="b" l="l" r="r" t="t"/>
              <a:pathLst>
                <a:path extrusionOk="0" h="7946" w="1000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42" name="Google Shape;142;p44"/>
            <p:cNvSpPr/>
            <p:nvPr/>
          </p:nvSpPr>
          <p:spPr>
            <a:xfrm rot="-589932">
              <a:off x="8490951" y="271487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4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44" name="Google Shape;144;p44"/>
          <p:cNvSpPr txBox="1"/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44"/>
          <p:cNvSpPr txBox="1"/>
          <p:nvPr>
            <p:ph idx="1" type="body"/>
          </p:nvPr>
        </p:nvSpPr>
        <p:spPr>
          <a:xfrm>
            <a:off x="1152144" y="3547872"/>
            <a:ext cx="8825659" cy="2478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46" name="Google Shape;146;p44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44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4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4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 showMasterSp="0">
  <p:cSld name="Quote with Capti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4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2" name="Google Shape;152;p4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5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5F9C9D">
                    <a:alpha val="6666"/>
                  </a:srgbClr>
                </a:gs>
                <a:gs pos="36000">
                  <a:srgbClr val="5F9C9D">
                    <a:alpha val="5882"/>
                  </a:srgbClr>
                </a:gs>
                <a:gs pos="69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>
              <a:gsLst>
                <a:gs pos="0">
                  <a:srgbClr val="5F9C9D">
                    <a:alpha val="13725"/>
                  </a:srgbClr>
                </a:gs>
                <a:gs pos="36000">
                  <a:srgbClr val="5F9C9D">
                    <a:alpha val="6666"/>
                  </a:srgbClr>
                </a:gs>
                <a:gs pos="66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4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5F9C9D">
                    <a:alpha val="10980"/>
                  </a:srgbClr>
                </a:gs>
                <a:gs pos="36000">
                  <a:srgbClr val="5F9C9D">
                    <a:alpha val="9803"/>
                  </a:srgbClr>
                </a:gs>
                <a:gs pos="75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45"/>
            <p:cNvSpPr/>
            <p:nvPr/>
          </p:nvSpPr>
          <p:spPr>
            <a:xfrm rot="-589932">
              <a:off x="8490951" y="41851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45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8" name="Google Shape;158;p45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59" name="Google Shape;159;p45"/>
          <p:cNvSpPr txBox="1"/>
          <p:nvPr/>
        </p:nvSpPr>
        <p:spPr>
          <a:xfrm>
            <a:off x="898295" y="596767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6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60" name="Google Shape;160;p45"/>
          <p:cNvSpPr txBox="1"/>
          <p:nvPr/>
        </p:nvSpPr>
        <p:spPr>
          <a:xfrm>
            <a:off x="9715063" y="2629300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6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161" name="Google Shape;161;p45"/>
          <p:cNvSpPr txBox="1"/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45"/>
          <p:cNvSpPr txBox="1"/>
          <p:nvPr>
            <p:ph idx="1" type="body"/>
          </p:nvPr>
        </p:nvSpPr>
        <p:spPr>
          <a:xfrm>
            <a:off x="1945945" y="3679987"/>
            <a:ext cx="7725772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63" name="Google Shape;163;p45"/>
          <p:cNvSpPr txBox="1"/>
          <p:nvPr>
            <p:ph idx="2" type="body"/>
          </p:nvPr>
        </p:nvSpPr>
        <p:spPr>
          <a:xfrm>
            <a:off x="1154954" y="5029198"/>
            <a:ext cx="8825659" cy="9978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64" name="Google Shape;164;p45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45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4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4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 showMasterSp="0">
  <p:cSld name="Name Card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4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70" name="Google Shape;170;p4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4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5F9C9D">
                    <a:alpha val="6666"/>
                  </a:srgbClr>
                </a:gs>
                <a:gs pos="36000">
                  <a:srgbClr val="5F9C9D">
                    <a:alpha val="5882"/>
                  </a:srgbClr>
                </a:gs>
                <a:gs pos="69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46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>
              <a:gsLst>
                <a:gs pos="0">
                  <a:srgbClr val="5F9C9D">
                    <a:alpha val="13725"/>
                  </a:srgbClr>
                </a:gs>
                <a:gs pos="36000">
                  <a:srgbClr val="5F9C9D">
                    <a:alpha val="6666"/>
                  </a:srgbClr>
                </a:gs>
                <a:gs pos="66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4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5F9C9D">
                    <a:alpha val="10980"/>
                  </a:srgbClr>
                </a:gs>
                <a:gs pos="36000">
                  <a:srgbClr val="5F9C9D">
                    <a:alpha val="9803"/>
                  </a:srgbClr>
                </a:gs>
                <a:gs pos="75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46"/>
            <p:cNvSpPr/>
            <p:nvPr/>
          </p:nvSpPr>
          <p:spPr>
            <a:xfrm rot="-589932">
              <a:off x="8490951" y="4193583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46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76" name="Google Shape;176;p46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77" name="Google Shape;177;p46"/>
          <p:cNvSpPr txBox="1"/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46"/>
          <p:cNvSpPr txBox="1"/>
          <p:nvPr>
            <p:ph idx="1" type="body"/>
          </p:nvPr>
        </p:nvSpPr>
        <p:spPr>
          <a:xfrm>
            <a:off x="1154954" y="5029200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79" name="Google Shape;179;p46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46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4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4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7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47"/>
          <p:cNvSpPr txBox="1"/>
          <p:nvPr>
            <p:ph idx="1" type="body"/>
          </p:nvPr>
        </p:nvSpPr>
        <p:spPr>
          <a:xfrm>
            <a:off x="1154954" y="2603500"/>
            <a:ext cx="3129168" cy="57626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86" name="Google Shape;186;p47"/>
          <p:cNvSpPr txBox="1"/>
          <p:nvPr>
            <p:ph idx="2" type="body"/>
          </p:nvPr>
        </p:nvSpPr>
        <p:spPr>
          <a:xfrm>
            <a:off x="1154954" y="3179764"/>
            <a:ext cx="3129168" cy="2847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87" name="Google Shape;187;p47"/>
          <p:cNvSpPr txBox="1"/>
          <p:nvPr>
            <p:ph idx="3" type="body"/>
          </p:nvPr>
        </p:nvSpPr>
        <p:spPr>
          <a:xfrm>
            <a:off x="4512721" y="2603500"/>
            <a:ext cx="3145380" cy="57626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88" name="Google Shape;188;p47"/>
          <p:cNvSpPr txBox="1"/>
          <p:nvPr>
            <p:ph idx="4" type="body"/>
          </p:nvPr>
        </p:nvSpPr>
        <p:spPr>
          <a:xfrm>
            <a:off x="4512721" y="3179764"/>
            <a:ext cx="3145380" cy="2847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89" name="Google Shape;189;p47"/>
          <p:cNvSpPr txBox="1"/>
          <p:nvPr>
            <p:ph idx="5" type="body"/>
          </p:nvPr>
        </p:nvSpPr>
        <p:spPr>
          <a:xfrm>
            <a:off x="7886700" y="2595032"/>
            <a:ext cx="3161029" cy="5847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90" name="Google Shape;190;p47"/>
          <p:cNvSpPr txBox="1"/>
          <p:nvPr>
            <p:ph idx="6" type="body"/>
          </p:nvPr>
        </p:nvSpPr>
        <p:spPr>
          <a:xfrm>
            <a:off x="7886700" y="3179764"/>
            <a:ext cx="3161029" cy="2847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91" name="Google Shape;191;p47"/>
          <p:cNvCxnSpPr/>
          <p:nvPr/>
        </p:nvCxnSpPr>
        <p:spPr>
          <a:xfrm>
            <a:off x="4384991" y="2603500"/>
            <a:ext cx="32564" cy="3423554"/>
          </a:xfrm>
          <a:prstGeom prst="straightConnector1">
            <a:avLst/>
          </a:prstGeom>
          <a:noFill/>
          <a:ln cap="flat" cmpd="sng" w="12700">
            <a:solidFill>
              <a:schemeClr val="dk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2" name="Google Shape;192;p47"/>
          <p:cNvCxnSpPr/>
          <p:nvPr/>
        </p:nvCxnSpPr>
        <p:spPr>
          <a:xfrm>
            <a:off x="7775824" y="2603500"/>
            <a:ext cx="0" cy="3423554"/>
          </a:xfrm>
          <a:prstGeom prst="straightConnector1">
            <a:avLst/>
          </a:prstGeom>
          <a:noFill/>
          <a:ln cap="flat" cmpd="sng" w="12700">
            <a:solidFill>
              <a:schemeClr val="dk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3" name="Google Shape;193;p47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47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4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8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48"/>
          <p:cNvSpPr txBox="1"/>
          <p:nvPr>
            <p:ph idx="1" type="body"/>
          </p:nvPr>
        </p:nvSpPr>
        <p:spPr>
          <a:xfrm>
            <a:off x="1154954" y="4532845"/>
            <a:ext cx="3050438" cy="5762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99" name="Google Shape;199;p48"/>
          <p:cNvSpPr/>
          <p:nvPr>
            <p:ph idx="2" type="pic"/>
          </p:nvPr>
        </p:nvSpPr>
        <p:spPr>
          <a:xfrm>
            <a:off x="1334552" y="2610916"/>
            <a:ext cx="2691242" cy="1584094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0" name="Google Shape;200;p48"/>
          <p:cNvSpPr txBox="1"/>
          <p:nvPr>
            <p:ph idx="3" type="body"/>
          </p:nvPr>
        </p:nvSpPr>
        <p:spPr>
          <a:xfrm>
            <a:off x="1154954" y="5109107"/>
            <a:ext cx="3050438" cy="917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01" name="Google Shape;201;p48"/>
          <p:cNvSpPr txBox="1"/>
          <p:nvPr>
            <p:ph idx="4" type="body"/>
          </p:nvPr>
        </p:nvSpPr>
        <p:spPr>
          <a:xfrm>
            <a:off x="4568865" y="4532842"/>
            <a:ext cx="30504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2" name="Google Shape;202;p48"/>
          <p:cNvSpPr/>
          <p:nvPr>
            <p:ph idx="5" type="pic"/>
          </p:nvPr>
        </p:nvSpPr>
        <p:spPr>
          <a:xfrm>
            <a:off x="4748463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3" name="Google Shape;203;p48"/>
          <p:cNvSpPr txBox="1"/>
          <p:nvPr>
            <p:ph idx="6" type="body"/>
          </p:nvPr>
        </p:nvSpPr>
        <p:spPr>
          <a:xfrm>
            <a:off x="4568865" y="5109108"/>
            <a:ext cx="3050438" cy="912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04" name="Google Shape;204;p48"/>
          <p:cNvSpPr txBox="1"/>
          <p:nvPr>
            <p:ph idx="7" type="body"/>
          </p:nvPr>
        </p:nvSpPr>
        <p:spPr>
          <a:xfrm>
            <a:off x="7983433" y="4532842"/>
            <a:ext cx="30504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5" name="Google Shape;205;p48"/>
          <p:cNvSpPr/>
          <p:nvPr>
            <p:ph idx="8" type="pic"/>
          </p:nvPr>
        </p:nvSpPr>
        <p:spPr>
          <a:xfrm>
            <a:off x="8163031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6" name="Google Shape;206;p48"/>
          <p:cNvSpPr txBox="1"/>
          <p:nvPr>
            <p:ph idx="9" type="body"/>
          </p:nvPr>
        </p:nvSpPr>
        <p:spPr>
          <a:xfrm>
            <a:off x="7983433" y="5109107"/>
            <a:ext cx="3050438" cy="9179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07" name="Google Shape;207;p48"/>
          <p:cNvCxnSpPr/>
          <p:nvPr/>
        </p:nvCxnSpPr>
        <p:spPr>
          <a:xfrm>
            <a:off x="4384245" y="2603500"/>
            <a:ext cx="1" cy="3461811"/>
          </a:xfrm>
          <a:prstGeom prst="straightConnector1">
            <a:avLst/>
          </a:prstGeom>
          <a:noFill/>
          <a:ln cap="flat" cmpd="sng" w="12700">
            <a:solidFill>
              <a:schemeClr val="dk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8" name="Google Shape;208;p48"/>
          <p:cNvCxnSpPr/>
          <p:nvPr/>
        </p:nvCxnSpPr>
        <p:spPr>
          <a:xfrm>
            <a:off x="7807352" y="2603500"/>
            <a:ext cx="0" cy="3461811"/>
          </a:xfrm>
          <a:prstGeom prst="straightConnector1">
            <a:avLst/>
          </a:prstGeom>
          <a:noFill/>
          <a:ln cap="flat" cmpd="sng" w="12700">
            <a:solidFill>
              <a:schemeClr val="dk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9" name="Google Shape;209;p48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48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4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9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49"/>
          <p:cNvSpPr txBox="1"/>
          <p:nvPr>
            <p:ph idx="1" type="body"/>
          </p:nvPr>
        </p:nvSpPr>
        <p:spPr>
          <a:xfrm rot="5400000">
            <a:off x="3855400" y="-105413"/>
            <a:ext cx="3424768" cy="88256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15" name="Google Shape;215;p49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49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4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50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220" name="Google Shape;220;p5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5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5F9C9D">
                    <a:alpha val="6666"/>
                  </a:srgbClr>
                </a:gs>
                <a:gs pos="36000">
                  <a:srgbClr val="5F9C9D">
                    <a:alpha val="5882"/>
                  </a:srgbClr>
                </a:gs>
                <a:gs pos="69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0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>
              <a:gsLst>
                <a:gs pos="0">
                  <a:srgbClr val="5F9C9D">
                    <a:alpha val="13725"/>
                  </a:srgbClr>
                </a:gs>
                <a:gs pos="36000">
                  <a:srgbClr val="5F9C9D">
                    <a:alpha val="6666"/>
                  </a:srgbClr>
                </a:gs>
                <a:gs pos="66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5F9C9D">
                    <a:alpha val="10980"/>
                  </a:srgbClr>
                </a:gs>
                <a:gs pos="36000">
                  <a:srgbClr val="5F9C9D">
                    <a:alpha val="9803"/>
                  </a:srgbClr>
                </a:gs>
                <a:gs pos="75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0"/>
            <p:cNvSpPr/>
            <p:nvPr/>
          </p:nvSpPr>
          <p:spPr>
            <a:xfrm rot="5101749">
              <a:off x="6294738" y="457773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0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0"/>
            <p:cNvSpPr/>
            <p:nvPr/>
          </p:nvSpPr>
          <p:spPr>
            <a:xfrm rot="5400000">
              <a:off x="44492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27" name="Google Shape;227;p50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28" name="Google Shape;228;p50"/>
          <p:cNvSpPr txBox="1"/>
          <p:nvPr>
            <p:ph type="title"/>
          </p:nvPr>
        </p:nvSpPr>
        <p:spPr>
          <a:xfrm rot="5400000">
            <a:off x="6923244" y="2931978"/>
            <a:ext cx="4748591" cy="1441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50"/>
          <p:cNvSpPr txBox="1"/>
          <p:nvPr>
            <p:ph idx="1" type="body"/>
          </p:nvPr>
        </p:nvSpPr>
        <p:spPr>
          <a:xfrm rot="5400000">
            <a:off x="1908671" y="524748"/>
            <a:ext cx="4748591" cy="6256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30" name="Google Shape;230;p50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50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5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5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5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5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0" name="Google Shape;40;p35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35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1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45" name="Google Shape;45;p3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5F9C9D">
                    <a:alpha val="6666"/>
                  </a:srgbClr>
                </a:gs>
                <a:gs pos="36000">
                  <a:srgbClr val="5F9C9D">
                    <a:alpha val="5882"/>
                  </a:srgbClr>
                </a:gs>
                <a:gs pos="69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6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>
              <a:gsLst>
                <a:gs pos="0">
                  <a:srgbClr val="5F9C9D">
                    <a:alpha val="13725"/>
                  </a:srgbClr>
                </a:gs>
                <a:gs pos="36000">
                  <a:srgbClr val="5F9C9D">
                    <a:alpha val="6666"/>
                  </a:srgbClr>
                </a:gs>
                <a:gs pos="66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5F9C9D">
                    <a:alpha val="10980"/>
                  </a:srgbClr>
                </a:gs>
                <a:gs pos="36000">
                  <a:srgbClr val="5F9C9D">
                    <a:alpha val="9803"/>
                  </a:srgbClr>
                </a:gs>
                <a:gs pos="75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6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6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52" name="Google Shape;52;p36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3" name="Google Shape;53;p36"/>
          <p:cNvSpPr txBox="1"/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6"/>
          <p:cNvSpPr txBox="1"/>
          <p:nvPr>
            <p:ph idx="1" type="body"/>
          </p:nvPr>
        </p:nvSpPr>
        <p:spPr>
          <a:xfrm>
            <a:off x="6894576" y="2679192"/>
            <a:ext cx="3758184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5" name="Google Shape;55;p36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6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1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3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7"/>
          <p:cNvSpPr txBox="1"/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7"/>
          <p:cNvSpPr txBox="1"/>
          <p:nvPr>
            <p:ph idx="1" type="body"/>
          </p:nvPr>
        </p:nvSpPr>
        <p:spPr>
          <a:xfrm>
            <a:off x="1154954" y="2606040"/>
            <a:ext cx="4828032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2" name="Google Shape;62;p37"/>
          <p:cNvSpPr txBox="1"/>
          <p:nvPr>
            <p:ph idx="2" type="body"/>
          </p:nvPr>
        </p:nvSpPr>
        <p:spPr>
          <a:xfrm>
            <a:off x="1154954" y="3198448"/>
            <a:ext cx="4828032" cy="28437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3" name="Google Shape;63;p37"/>
          <p:cNvSpPr txBox="1"/>
          <p:nvPr>
            <p:ph idx="3" type="body"/>
          </p:nvPr>
        </p:nvSpPr>
        <p:spPr>
          <a:xfrm>
            <a:off x="6208776" y="2606040"/>
            <a:ext cx="4828032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4" name="Google Shape;64;p37"/>
          <p:cNvSpPr txBox="1"/>
          <p:nvPr>
            <p:ph idx="4" type="body"/>
          </p:nvPr>
        </p:nvSpPr>
        <p:spPr>
          <a:xfrm>
            <a:off x="6208711" y="3187921"/>
            <a:ext cx="4825160" cy="2854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5" name="Google Shape;65;p37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7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8"/>
          <p:cNvSpPr txBox="1"/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8"/>
          <p:cNvSpPr txBox="1"/>
          <p:nvPr>
            <p:ph idx="1" type="body"/>
          </p:nvPr>
        </p:nvSpPr>
        <p:spPr>
          <a:xfrm>
            <a:off x="1154954" y="2603500"/>
            <a:ext cx="4828032" cy="3416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1" name="Google Shape;71;p38"/>
          <p:cNvSpPr txBox="1"/>
          <p:nvPr>
            <p:ph idx="2" type="body"/>
          </p:nvPr>
        </p:nvSpPr>
        <p:spPr>
          <a:xfrm>
            <a:off x="6208776" y="2603500"/>
            <a:ext cx="4828032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2" name="Google Shape;72;p38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8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9"/>
          <p:cNvSpPr txBox="1"/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9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9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0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40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4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4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87" name="Google Shape;87;p4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1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5F9C9D">
                    <a:alpha val="6666"/>
                  </a:srgbClr>
                </a:gs>
                <a:gs pos="36000">
                  <a:srgbClr val="5F9C9D">
                    <a:alpha val="5882"/>
                  </a:srgbClr>
                </a:gs>
                <a:gs pos="69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>
              <a:gsLst>
                <a:gs pos="0">
                  <a:srgbClr val="5F9C9D">
                    <a:alpha val="13725"/>
                  </a:srgbClr>
                </a:gs>
                <a:gs pos="36000">
                  <a:srgbClr val="5F9C9D">
                    <a:alpha val="6666"/>
                  </a:srgbClr>
                </a:gs>
                <a:gs pos="66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1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5F9C9D">
                    <a:alpha val="10980"/>
                  </a:srgbClr>
                </a:gs>
                <a:gs pos="36000">
                  <a:srgbClr val="5F9C9D">
                    <a:alpha val="9803"/>
                  </a:srgbClr>
                </a:gs>
                <a:gs pos="75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1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1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93" name="Google Shape;93;p41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1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95" name="Google Shape;95;p41"/>
          <p:cNvSpPr txBox="1"/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41"/>
          <p:cNvSpPr txBox="1"/>
          <p:nvPr>
            <p:ph idx="1" type="body"/>
          </p:nvPr>
        </p:nvSpPr>
        <p:spPr>
          <a:xfrm>
            <a:off x="5779008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97" name="Google Shape;97;p41"/>
          <p:cNvSpPr txBox="1"/>
          <p:nvPr>
            <p:ph idx="2" type="body"/>
          </p:nvPr>
        </p:nvSpPr>
        <p:spPr>
          <a:xfrm>
            <a:off x="1154953" y="3129280"/>
            <a:ext cx="2793159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8" name="Google Shape;98;p41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41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4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42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4" name="Google Shape;104;p4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5F9C9D">
                    <a:alpha val="6666"/>
                  </a:srgbClr>
                </a:gs>
                <a:gs pos="36000">
                  <a:srgbClr val="5F9C9D">
                    <a:alpha val="5882"/>
                  </a:srgbClr>
                </a:gs>
                <a:gs pos="69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>
              <a:gsLst>
                <a:gs pos="0">
                  <a:srgbClr val="5F9C9D">
                    <a:alpha val="13725"/>
                  </a:srgbClr>
                </a:gs>
                <a:gs pos="36000">
                  <a:srgbClr val="5F9C9D">
                    <a:alpha val="6666"/>
                  </a:srgbClr>
                </a:gs>
                <a:gs pos="66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5F9C9D">
                    <a:alpha val="10980"/>
                  </a:srgbClr>
                </a:gs>
                <a:gs pos="36000">
                  <a:srgbClr val="5F9C9D">
                    <a:alpha val="9803"/>
                  </a:srgbClr>
                </a:gs>
                <a:gs pos="75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2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42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10" name="Google Shape;110;p42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2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12" name="Google Shape;112;p42"/>
          <p:cNvSpPr txBox="1"/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42"/>
          <p:cNvSpPr/>
          <p:nvPr>
            <p:ph idx="2" type="pic"/>
          </p:nvPr>
        </p:nvSpPr>
        <p:spPr>
          <a:xfrm>
            <a:off x="6547870" y="1143000"/>
            <a:ext cx="3227193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4" name="Google Shape;114;p42"/>
          <p:cNvSpPr txBox="1"/>
          <p:nvPr>
            <p:ph idx="1" type="body"/>
          </p:nvPr>
        </p:nvSpPr>
        <p:spPr>
          <a:xfrm>
            <a:off x="1154955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15" name="Google Shape;115;p42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42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3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Google Shape;11;p3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3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5F9C9D">
                    <a:alpha val="6666"/>
                  </a:srgbClr>
                </a:gs>
                <a:gs pos="36000">
                  <a:srgbClr val="5F9C9D">
                    <a:alpha val="5882"/>
                  </a:srgbClr>
                </a:gs>
                <a:gs pos="69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3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>
              <a:gsLst>
                <a:gs pos="0">
                  <a:srgbClr val="5F9C9D">
                    <a:alpha val="13725"/>
                  </a:srgbClr>
                </a:gs>
                <a:gs pos="36000">
                  <a:srgbClr val="5F9C9D">
                    <a:alpha val="6666"/>
                  </a:srgbClr>
                </a:gs>
                <a:gs pos="66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33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5F9C9D">
                    <a:alpha val="10980"/>
                  </a:srgbClr>
                </a:gs>
                <a:gs pos="36000">
                  <a:srgbClr val="5F9C9D">
                    <a:alpha val="9803"/>
                  </a:srgbClr>
                </a:gs>
                <a:gs pos="75000">
                  <a:srgbClr val="5F9C9D">
                    <a:alpha val="0"/>
                  </a:srgbClr>
                </a:gs>
                <a:gs pos="100000">
                  <a:srgbClr val="5F9C9D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33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33"/>
            <p:cNvSpPr/>
            <p:nvPr/>
          </p:nvSpPr>
          <p:spPr>
            <a:xfrm>
              <a:off x="459506" y="1866405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7" name="Google Shape;17;p33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8" name="Google Shape;18;p33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3"/>
          <p:cNvSpPr txBox="1"/>
          <p:nvPr>
            <p:ph idx="1" type="body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" name="Google Shape;20;p33"/>
          <p:cNvSpPr txBox="1"/>
          <p:nvPr>
            <p:ph idx="10" type="dt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" name="Google Shape;21;p33"/>
          <p:cNvSpPr txBox="1"/>
          <p:nvPr>
            <p:ph idx="11" type="ftr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2" name="Google Shape;22;p3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gif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Relationship Id="rId4" Type="http://schemas.openxmlformats.org/officeDocument/2006/relationships/hyperlink" Target="https://earth.nullschool.net/#current/wind/surface/level/overlay=temp/orthographic=-60.56,-34.66,3000/loc=-60.035,-36.841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easings.net/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9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gif"/><Relationship Id="rId4" Type="http://schemas.openxmlformats.org/officeDocument/2006/relationships/image" Target="../media/image24.gif"/><Relationship Id="rId5" Type="http://schemas.openxmlformats.org/officeDocument/2006/relationships/image" Target="../media/image1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codepen.io/manz/pen/ByEyda" TargetMode="External"/><Relationship Id="rId4" Type="http://schemas.openxmlformats.org/officeDocument/2006/relationships/hyperlink" Target="https://www.emezeta.com/articulos/animar-personajes-con-animaciones-css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hyperlink" Target="https://www.lingscars.com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gif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"/>
          <p:cNvSpPr txBox="1"/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Animaciones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1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INTERFACES DE USUARIO E INTERACCIÓN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1027" y="3821005"/>
            <a:ext cx="2212219" cy="22122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6" name="Google Shape;326;p10"/>
          <p:cNvGrpSpPr/>
          <p:nvPr/>
        </p:nvGrpSpPr>
        <p:grpSpPr>
          <a:xfrm>
            <a:off x="1884358" y="4397825"/>
            <a:ext cx="5415124" cy="1973952"/>
            <a:chOff x="248210" y="4664940"/>
            <a:chExt cx="5415124" cy="1973952"/>
          </a:xfrm>
        </p:grpSpPr>
        <p:cxnSp>
          <p:nvCxnSpPr>
            <p:cNvPr id="327" name="Google Shape;327;p10"/>
            <p:cNvCxnSpPr/>
            <p:nvPr/>
          </p:nvCxnSpPr>
          <p:spPr>
            <a:xfrm flipH="1" rot="10800000">
              <a:off x="661819" y="6111817"/>
              <a:ext cx="4493656" cy="21075"/>
            </a:xfrm>
            <a:prstGeom prst="straightConnector1">
              <a:avLst/>
            </a:prstGeom>
            <a:noFill/>
            <a:ln cap="flat" cmpd="sng" w="38100">
              <a:solidFill>
                <a:srgbClr val="B5DADD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328" name="Google Shape;328;p10"/>
            <p:cNvCxnSpPr/>
            <p:nvPr/>
          </p:nvCxnSpPr>
          <p:spPr>
            <a:xfrm flipH="1" rot="10800000">
              <a:off x="661820" y="5992901"/>
              <a:ext cx="1852" cy="244648"/>
            </a:xfrm>
            <a:prstGeom prst="straightConnector1">
              <a:avLst/>
            </a:prstGeom>
            <a:noFill/>
            <a:ln cap="flat" cmpd="sng" w="38100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9" name="Google Shape;329;p10"/>
            <p:cNvCxnSpPr/>
            <p:nvPr/>
          </p:nvCxnSpPr>
          <p:spPr>
            <a:xfrm flipH="1" rot="10800000">
              <a:off x="1450787" y="5992901"/>
              <a:ext cx="1852" cy="244648"/>
            </a:xfrm>
            <a:prstGeom prst="straightConnector1">
              <a:avLst/>
            </a:prstGeom>
            <a:noFill/>
            <a:ln cap="flat" cmpd="sng" w="38100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30" name="Google Shape;330;p10"/>
            <p:cNvCxnSpPr/>
            <p:nvPr/>
          </p:nvCxnSpPr>
          <p:spPr>
            <a:xfrm flipH="1" rot="10800000">
              <a:off x="2254910" y="5986891"/>
              <a:ext cx="1852" cy="244648"/>
            </a:xfrm>
            <a:prstGeom prst="straightConnector1">
              <a:avLst/>
            </a:prstGeom>
            <a:noFill/>
            <a:ln cap="flat" cmpd="sng" w="38100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31" name="Google Shape;331;p10"/>
            <p:cNvCxnSpPr/>
            <p:nvPr/>
          </p:nvCxnSpPr>
          <p:spPr>
            <a:xfrm flipH="1" rot="10800000">
              <a:off x="3100103" y="5983595"/>
              <a:ext cx="1852" cy="244648"/>
            </a:xfrm>
            <a:prstGeom prst="straightConnector1">
              <a:avLst/>
            </a:prstGeom>
            <a:noFill/>
            <a:ln cap="flat" cmpd="sng" w="38100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32" name="Google Shape;332;p10"/>
            <p:cNvCxnSpPr/>
            <p:nvPr/>
          </p:nvCxnSpPr>
          <p:spPr>
            <a:xfrm flipH="1" rot="10800000">
              <a:off x="3866394" y="5992901"/>
              <a:ext cx="1852" cy="244648"/>
            </a:xfrm>
            <a:prstGeom prst="straightConnector1">
              <a:avLst/>
            </a:prstGeom>
            <a:noFill/>
            <a:ln cap="flat" cmpd="sng" w="38100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33" name="Google Shape;333;p10"/>
            <p:cNvCxnSpPr/>
            <p:nvPr/>
          </p:nvCxnSpPr>
          <p:spPr>
            <a:xfrm flipH="1" rot="10800000">
              <a:off x="4733554" y="5983595"/>
              <a:ext cx="1852" cy="244648"/>
            </a:xfrm>
            <a:prstGeom prst="straightConnector1">
              <a:avLst/>
            </a:prstGeom>
            <a:noFill/>
            <a:ln cap="flat" cmpd="sng" w="38100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34" name="Google Shape;334;p10"/>
            <p:cNvSpPr txBox="1"/>
            <p:nvPr/>
          </p:nvSpPr>
          <p:spPr>
            <a:xfrm>
              <a:off x="522746" y="5641484"/>
              <a:ext cx="393766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</a:t>
              </a:r>
              <a:r>
                <a:rPr baseline="-25000"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0</a:t>
              </a:r>
              <a:endParaRPr baseline="-25000" i="1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10"/>
            <p:cNvSpPr txBox="1"/>
            <p:nvPr/>
          </p:nvSpPr>
          <p:spPr>
            <a:xfrm>
              <a:off x="1302124" y="5648337"/>
              <a:ext cx="40365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</a:t>
              </a:r>
              <a:r>
                <a:rPr baseline="-25000"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baseline="-25000" i="1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10"/>
            <p:cNvSpPr txBox="1"/>
            <p:nvPr/>
          </p:nvSpPr>
          <p:spPr>
            <a:xfrm>
              <a:off x="2108108" y="5637239"/>
              <a:ext cx="40365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</a:t>
              </a:r>
              <a:r>
                <a:rPr baseline="-25000"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baseline="-25000" i="1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10"/>
            <p:cNvSpPr txBox="1"/>
            <p:nvPr/>
          </p:nvSpPr>
          <p:spPr>
            <a:xfrm>
              <a:off x="2956190" y="5633892"/>
              <a:ext cx="40365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</a:t>
              </a:r>
              <a:r>
                <a:rPr baseline="-25000"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baseline="-25000" i="1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0"/>
            <p:cNvSpPr txBox="1"/>
            <p:nvPr/>
          </p:nvSpPr>
          <p:spPr>
            <a:xfrm>
              <a:off x="3716386" y="5641484"/>
              <a:ext cx="40365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</a:t>
              </a:r>
              <a:r>
                <a:rPr baseline="-25000"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4</a:t>
              </a:r>
              <a:endParaRPr baseline="-25000" i="1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0"/>
            <p:cNvSpPr txBox="1"/>
            <p:nvPr/>
          </p:nvSpPr>
          <p:spPr>
            <a:xfrm>
              <a:off x="4564468" y="5655368"/>
              <a:ext cx="40365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</a:t>
              </a:r>
              <a:r>
                <a:rPr baseline="-25000"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5</a:t>
              </a:r>
              <a:endParaRPr baseline="-25000" i="1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10"/>
            <p:cNvSpPr txBox="1"/>
            <p:nvPr/>
          </p:nvSpPr>
          <p:spPr>
            <a:xfrm>
              <a:off x="4798131" y="6300338"/>
              <a:ext cx="865203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tiempo</a:t>
              </a:r>
              <a:endParaRPr baseline="-25000" i="1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341" name="Google Shape;341;p10"/>
            <p:cNvPicPr preferRelativeResize="0"/>
            <p:nvPr/>
          </p:nvPicPr>
          <p:blipFill rotWithShape="1">
            <a:blip r:embed="rId4">
              <a:alphaModFix/>
            </a:blip>
            <a:srcRect b="-585" l="0" r="0" t="44796"/>
            <a:stretch/>
          </p:blipFill>
          <p:spPr>
            <a:xfrm>
              <a:off x="248210" y="4664940"/>
              <a:ext cx="4907265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2" name="Google Shape;342;p10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Keyframe clásico (spritesheet)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10"/>
          <p:cNvSpPr txBox="1"/>
          <p:nvPr>
            <p:ph idx="1" type="body"/>
          </p:nvPr>
        </p:nvSpPr>
        <p:spPr>
          <a:xfrm>
            <a:off x="977078" y="2323744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Secuencia de cuadros (frames) mostrados en secuencia para dar sensación de continuidad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Método clásico de animación (Dibujos animados y videojuegos)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Primera animación en 1902</a:t>
            </a:r>
            <a:endParaRPr/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1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1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Animaciones Keyframe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11"/>
          <p:cNvSpPr txBox="1"/>
          <p:nvPr>
            <p:ph idx="1" type="body"/>
          </p:nvPr>
        </p:nvSpPr>
        <p:spPr>
          <a:xfrm>
            <a:off x="1136260" y="2203841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Basadas en “cuadros claves” keyframe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2" name="Google Shape;352;p11"/>
          <p:cNvCxnSpPr/>
          <p:nvPr/>
        </p:nvCxnSpPr>
        <p:spPr>
          <a:xfrm>
            <a:off x="736847" y="6143350"/>
            <a:ext cx="10901778" cy="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descr="Ball PNG Image File | PNG All" id="353" name="Google Shape;35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3072" y="2836045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54" name="Google Shape;35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1915" y="4730756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55" name="Google Shape;35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11938" y="3225368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56" name="Google Shape;35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28158" y="4737852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57" name="Google Shape;35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63904" y="3409463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58" name="Google Shape;35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60987" y="4749839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59" name="Google Shape;35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64635" y="957452"/>
            <a:ext cx="1102471" cy="11089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0" name="Google Shape;360;p11"/>
          <p:cNvCxnSpPr>
            <a:stCxn id="353" idx="2"/>
          </p:cNvCxnSpPr>
          <p:nvPr/>
        </p:nvCxnSpPr>
        <p:spPr>
          <a:xfrm>
            <a:off x="1914307" y="3945014"/>
            <a:ext cx="0" cy="21984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61" name="Google Shape;361;p11"/>
          <p:cNvCxnSpPr/>
          <p:nvPr/>
        </p:nvCxnSpPr>
        <p:spPr>
          <a:xfrm>
            <a:off x="4834751" y="4334337"/>
            <a:ext cx="0" cy="1809013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62" name="Google Shape;362;p11"/>
          <p:cNvCxnSpPr>
            <a:stCxn id="354" idx="2"/>
          </p:cNvCxnSpPr>
          <p:nvPr/>
        </p:nvCxnSpPr>
        <p:spPr>
          <a:xfrm>
            <a:off x="3123151" y="5839725"/>
            <a:ext cx="0" cy="3225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63" name="Google Shape;363;p11"/>
          <p:cNvCxnSpPr>
            <a:stCxn id="356" idx="2"/>
          </p:cNvCxnSpPr>
          <p:nvPr/>
        </p:nvCxnSpPr>
        <p:spPr>
          <a:xfrm>
            <a:off x="6479393" y="5846821"/>
            <a:ext cx="0" cy="2964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64" name="Google Shape;364;p11"/>
          <p:cNvCxnSpPr>
            <a:stCxn id="357" idx="2"/>
          </p:cNvCxnSpPr>
          <p:nvPr/>
        </p:nvCxnSpPr>
        <p:spPr>
          <a:xfrm>
            <a:off x="8215139" y="4518432"/>
            <a:ext cx="24600" cy="16248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65" name="Google Shape;365;p11"/>
          <p:cNvCxnSpPr/>
          <p:nvPr/>
        </p:nvCxnSpPr>
        <p:spPr>
          <a:xfrm>
            <a:off x="11014081" y="2057400"/>
            <a:ext cx="0" cy="408595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66" name="Google Shape;366;p11"/>
          <p:cNvCxnSpPr/>
          <p:nvPr/>
        </p:nvCxnSpPr>
        <p:spPr>
          <a:xfrm>
            <a:off x="10012222" y="5839725"/>
            <a:ext cx="0" cy="303625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367" name="Google Shape;367;p11"/>
          <p:cNvSpPr txBox="1"/>
          <p:nvPr/>
        </p:nvSpPr>
        <p:spPr>
          <a:xfrm>
            <a:off x="1621344" y="6171163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1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8" name="Google Shape;368;p11"/>
          <p:cNvSpPr txBox="1"/>
          <p:nvPr/>
        </p:nvSpPr>
        <p:spPr>
          <a:xfrm>
            <a:off x="2830187" y="6143350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2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9" name="Google Shape;369;p11"/>
          <p:cNvSpPr txBox="1"/>
          <p:nvPr/>
        </p:nvSpPr>
        <p:spPr>
          <a:xfrm>
            <a:off x="4570210" y="6162283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3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0" name="Google Shape;370;p11"/>
          <p:cNvSpPr txBox="1"/>
          <p:nvPr/>
        </p:nvSpPr>
        <p:spPr>
          <a:xfrm>
            <a:off x="6307999" y="6159343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4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1" name="Google Shape;371;p11"/>
          <p:cNvSpPr txBox="1"/>
          <p:nvPr/>
        </p:nvSpPr>
        <p:spPr>
          <a:xfrm>
            <a:off x="7946734" y="6159343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2" name="Google Shape;372;p11"/>
          <p:cNvSpPr txBox="1"/>
          <p:nvPr/>
        </p:nvSpPr>
        <p:spPr>
          <a:xfrm>
            <a:off x="9785811" y="6187440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6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3" name="Google Shape;373;p11"/>
          <p:cNvSpPr txBox="1"/>
          <p:nvPr/>
        </p:nvSpPr>
        <p:spPr>
          <a:xfrm>
            <a:off x="10721118" y="6169403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7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2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Animaciones Keyframe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12"/>
          <p:cNvSpPr txBox="1"/>
          <p:nvPr>
            <p:ph idx="1" type="body"/>
          </p:nvPr>
        </p:nvSpPr>
        <p:spPr>
          <a:xfrm>
            <a:off x="1154954" y="221482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browser completa la animación a partir de los keyframes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1" name="Google Shape;381;p12"/>
          <p:cNvCxnSpPr/>
          <p:nvPr/>
        </p:nvCxnSpPr>
        <p:spPr>
          <a:xfrm>
            <a:off x="736847" y="6143350"/>
            <a:ext cx="10901778" cy="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descr="Ball PNG Image File | PNG All" id="382" name="Google Shape;38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3072" y="2836045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83" name="Google Shape;383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71915" y="4730756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84" name="Google Shape;384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11938" y="3225368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85" name="Google Shape;385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28158" y="4737852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86" name="Google Shape;386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63904" y="3409463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87" name="Google Shape;387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60987" y="4749839"/>
            <a:ext cx="1102471" cy="1108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PNG Image File | PNG All" id="388" name="Google Shape;38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64635" y="957452"/>
            <a:ext cx="1102471" cy="11089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9" name="Google Shape;389;p12"/>
          <p:cNvCxnSpPr>
            <a:stCxn id="382" idx="2"/>
          </p:cNvCxnSpPr>
          <p:nvPr/>
        </p:nvCxnSpPr>
        <p:spPr>
          <a:xfrm>
            <a:off x="1914307" y="3945014"/>
            <a:ext cx="0" cy="21984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90" name="Google Shape;390;p12"/>
          <p:cNvCxnSpPr/>
          <p:nvPr/>
        </p:nvCxnSpPr>
        <p:spPr>
          <a:xfrm>
            <a:off x="4834751" y="4334337"/>
            <a:ext cx="0" cy="1809013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91" name="Google Shape;391;p12"/>
          <p:cNvCxnSpPr>
            <a:stCxn id="383" idx="2"/>
          </p:cNvCxnSpPr>
          <p:nvPr/>
        </p:nvCxnSpPr>
        <p:spPr>
          <a:xfrm>
            <a:off x="3123151" y="5839725"/>
            <a:ext cx="0" cy="3225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92" name="Google Shape;392;p12"/>
          <p:cNvCxnSpPr>
            <a:stCxn id="385" idx="2"/>
          </p:cNvCxnSpPr>
          <p:nvPr/>
        </p:nvCxnSpPr>
        <p:spPr>
          <a:xfrm>
            <a:off x="6479393" y="5846821"/>
            <a:ext cx="0" cy="2964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93" name="Google Shape;393;p12"/>
          <p:cNvCxnSpPr>
            <a:stCxn id="386" idx="2"/>
          </p:cNvCxnSpPr>
          <p:nvPr/>
        </p:nvCxnSpPr>
        <p:spPr>
          <a:xfrm>
            <a:off x="8215139" y="4518432"/>
            <a:ext cx="24600" cy="16248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94" name="Google Shape;394;p12"/>
          <p:cNvCxnSpPr/>
          <p:nvPr/>
        </p:nvCxnSpPr>
        <p:spPr>
          <a:xfrm>
            <a:off x="11014081" y="2057400"/>
            <a:ext cx="0" cy="408595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95" name="Google Shape;395;p12"/>
          <p:cNvCxnSpPr/>
          <p:nvPr/>
        </p:nvCxnSpPr>
        <p:spPr>
          <a:xfrm>
            <a:off x="10012222" y="5839725"/>
            <a:ext cx="0" cy="303625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396" name="Google Shape;396;p12"/>
          <p:cNvSpPr txBox="1"/>
          <p:nvPr/>
        </p:nvSpPr>
        <p:spPr>
          <a:xfrm>
            <a:off x="1621344" y="6171163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1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7" name="Google Shape;397;p12"/>
          <p:cNvSpPr txBox="1"/>
          <p:nvPr/>
        </p:nvSpPr>
        <p:spPr>
          <a:xfrm>
            <a:off x="2830187" y="6143350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2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8" name="Google Shape;398;p12"/>
          <p:cNvSpPr txBox="1"/>
          <p:nvPr/>
        </p:nvSpPr>
        <p:spPr>
          <a:xfrm>
            <a:off x="4570210" y="6162283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3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9" name="Google Shape;399;p12"/>
          <p:cNvSpPr txBox="1"/>
          <p:nvPr/>
        </p:nvSpPr>
        <p:spPr>
          <a:xfrm>
            <a:off x="6307999" y="6159343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4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0" name="Google Shape;400;p12"/>
          <p:cNvSpPr txBox="1"/>
          <p:nvPr/>
        </p:nvSpPr>
        <p:spPr>
          <a:xfrm>
            <a:off x="7946734" y="6159343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1" name="Google Shape;401;p12"/>
          <p:cNvSpPr txBox="1"/>
          <p:nvPr/>
        </p:nvSpPr>
        <p:spPr>
          <a:xfrm>
            <a:off x="9785811" y="6187440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6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2" name="Google Shape;402;p12"/>
          <p:cNvSpPr txBox="1"/>
          <p:nvPr/>
        </p:nvSpPr>
        <p:spPr>
          <a:xfrm>
            <a:off x="10721118" y="6169403"/>
            <a:ext cx="585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kf 7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3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Animaciones Keyframe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13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Una lista de keyframes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Una duración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Repetición?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Parámetros adicionales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760"/>
              <a:buChar char="►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Dirección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760"/>
              <a:buChar char="►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Continua o discreta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760"/>
              <a:buChar char="►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Mapeo del tiempo</a:t>
            </a:r>
            <a:endParaRPr/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1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1" name="Google Shape;411;p13"/>
          <p:cNvPicPr preferRelativeResize="0"/>
          <p:nvPr/>
        </p:nvPicPr>
        <p:blipFill rotWithShape="1">
          <a:blip r:embed="rId3">
            <a:alphaModFix/>
          </a:blip>
          <a:srcRect b="7363" l="3714" r="48956" t="8864"/>
          <a:stretch/>
        </p:blipFill>
        <p:spPr>
          <a:xfrm>
            <a:off x="6696869" y="2651991"/>
            <a:ext cx="4493870" cy="3664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>
            <a:alpha val="60000"/>
          </a:schemeClr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4"/>
          <p:cNvSpPr/>
          <p:nvPr/>
        </p:nvSpPr>
        <p:spPr>
          <a:xfrm>
            <a:off x="-157018" y="-113146"/>
            <a:ext cx="12349018" cy="708429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8" name="Google Shape;41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54025"/>
            <a:ext cx="12192000" cy="5949950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14"/>
          <p:cNvSpPr txBox="1"/>
          <p:nvPr/>
        </p:nvSpPr>
        <p:spPr>
          <a:xfrm>
            <a:off x="2324100" y="6518275"/>
            <a:ext cx="968139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https://earth.nullschool.net/#current/wind/surface/level/overlay=temp/orthographic=-60.56,-34.66,3000/loc=-60.035,-36.841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14"/>
          <p:cNvSpPr txBox="1"/>
          <p:nvPr/>
        </p:nvSpPr>
        <p:spPr>
          <a:xfrm>
            <a:off x="0" y="16551"/>
            <a:ext cx="968139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58C1BA"/>
                </a:solidFill>
                <a:latin typeface="Calibri"/>
                <a:ea typeface="Calibri"/>
                <a:cs typeface="Calibri"/>
                <a:sym typeface="Calibri"/>
              </a:rPr>
              <a:t>Basadas en física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5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¿Con qué vamos a trabajar?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15"/>
          <p:cNvSpPr txBox="1"/>
          <p:nvPr>
            <p:ph idx="1" type="body"/>
          </p:nvPr>
        </p:nvSpPr>
        <p:spPr>
          <a:xfrm>
            <a:off x="1154954" y="2603500"/>
            <a:ext cx="8825659" cy="38527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ct val="79999"/>
              <a:buChar char="►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CSS3 y JS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ct val="79999"/>
              <a:buNone/>
            </a:pPr>
            <a:r>
              <a:t/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ct val="79999"/>
              <a:buChar char="►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Animaciones / Transiciones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ct val="80000"/>
              <a:buChar char="►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Procedurales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ct val="80000"/>
              <a:buChar char="►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Keyframe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ct val="80000"/>
              <a:buChar char="►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SVG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ct val="80000"/>
              <a:buChar char="►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Keyframe basadas en spritesheet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0726" lvl="0" marL="342900" rtl="0" algn="l">
              <a:spcBef>
                <a:spcPts val="1000"/>
              </a:spcBef>
              <a:spcAft>
                <a:spcPts val="0"/>
              </a:spcAft>
              <a:buSzPct val="79999"/>
              <a:buNone/>
            </a:pPr>
            <a:r>
              <a:t/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ct val="79999"/>
              <a:buChar char="►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Transformaciones geométricas (lo básico)</a:t>
            </a:r>
            <a:endParaRPr/>
          </a:p>
          <a:p>
            <a:pPr indent="-258318" lvl="0" marL="342900" rtl="0" algn="l">
              <a:spcBef>
                <a:spcPts val="1000"/>
              </a:spcBef>
              <a:spcAft>
                <a:spcPts val="0"/>
              </a:spcAft>
              <a:buSzPct val="79999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1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6"/>
          <p:cNvSpPr txBox="1"/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Transiciones y Animaciones</a:t>
            </a:r>
            <a:br>
              <a:rPr lang="en-US">
                <a:latin typeface="Calibri"/>
                <a:ea typeface="Calibri"/>
                <a:cs typeface="Calibri"/>
                <a:sym typeface="Calibri"/>
              </a:rPr>
            </a:b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7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Transiciones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17"/>
          <p:cNvSpPr txBox="1"/>
          <p:nvPr>
            <p:ph idx="1" type="body"/>
          </p:nvPr>
        </p:nvSpPr>
        <p:spPr>
          <a:xfrm>
            <a:off x="1330445" y="2594262"/>
            <a:ext cx="8825659" cy="4102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Modifican propiedades ante cambio de estado de los elementos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Estados: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hover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focus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active</a:t>
            </a:r>
            <a:endParaRPr/>
          </a:p>
          <a:p>
            <a:pPr indent="-261620" lvl="0" marL="342900" rtl="0" algn="l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i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transition: [property] [time] [effect];</a:t>
            </a:r>
            <a:endParaRPr i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1620" lvl="0" marL="342900" rtl="0" algn="l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360"/>
              <a:buChar char="►"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Propiedades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360"/>
              <a:buChar char="►"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transition-delay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360"/>
              <a:buChar char="►"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transition-duration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360"/>
              <a:buChar char="►"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transition-property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360"/>
              <a:buChar char="►"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transition-timing-function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1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1" name="Google Shape;44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94400" y="3247571"/>
            <a:ext cx="5892800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8"/>
          <p:cNvSpPr txBox="1"/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Transiciones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18"/>
          <p:cNvSpPr txBox="1"/>
          <p:nvPr>
            <p:ph idx="1" type="body"/>
          </p:nvPr>
        </p:nvSpPr>
        <p:spPr>
          <a:xfrm>
            <a:off x="1930905" y="2490626"/>
            <a:ext cx="192616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Sin transición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18"/>
          <p:cNvSpPr txBox="1"/>
          <p:nvPr>
            <p:ph idx="3" type="body"/>
          </p:nvPr>
        </p:nvSpPr>
        <p:spPr>
          <a:xfrm>
            <a:off x="7416809" y="2490626"/>
            <a:ext cx="215797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Con transición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18"/>
          <p:cNvSpPr/>
          <p:nvPr/>
        </p:nvSpPr>
        <p:spPr>
          <a:xfrm>
            <a:off x="9326008" y="6377605"/>
            <a:ext cx="205306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https://easings.net/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1" name="Google Shape;451;p18"/>
          <p:cNvPicPr preferRelativeResize="0"/>
          <p:nvPr/>
        </p:nvPicPr>
        <p:blipFill rotWithShape="1">
          <a:blip r:embed="rId4">
            <a:alphaModFix/>
          </a:blip>
          <a:srcRect b="14275" l="3333" r="71288" t="12178"/>
          <a:stretch/>
        </p:blipFill>
        <p:spPr>
          <a:xfrm>
            <a:off x="1346894" y="3223427"/>
            <a:ext cx="3094182" cy="2429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18"/>
          <p:cNvPicPr preferRelativeResize="0"/>
          <p:nvPr/>
        </p:nvPicPr>
        <p:blipFill rotWithShape="1">
          <a:blip r:embed="rId5">
            <a:alphaModFix/>
          </a:blip>
          <a:srcRect b="11509" l="3408" r="54847" t="10200"/>
          <a:stretch/>
        </p:blipFill>
        <p:spPr>
          <a:xfrm>
            <a:off x="5951176" y="3223427"/>
            <a:ext cx="5089237" cy="303876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3" name="Google Shape;453;p18"/>
          <p:cNvCxnSpPr/>
          <p:nvPr/>
        </p:nvCxnSpPr>
        <p:spPr>
          <a:xfrm>
            <a:off x="5725551" y="3896751"/>
            <a:ext cx="0" cy="1603717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54" name="Google Shape;454;p18"/>
          <p:cNvCxnSpPr/>
          <p:nvPr/>
        </p:nvCxnSpPr>
        <p:spPr>
          <a:xfrm rot="10800000">
            <a:off x="11379071" y="3833446"/>
            <a:ext cx="25791" cy="1730326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9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Animaciones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19"/>
          <p:cNvSpPr txBox="1"/>
          <p:nvPr>
            <p:ph idx="1" type="body"/>
          </p:nvPr>
        </p:nvSpPr>
        <p:spPr>
          <a:xfrm>
            <a:off x="718855" y="2338810"/>
            <a:ext cx="8825659" cy="41604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Propiedades de animación: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animation-direction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animation-delay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animation-timing-function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animation-iteration-count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…</a:t>
            </a:r>
            <a:endParaRPr/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Shorthand: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en-US" sz="1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div {</a:t>
            </a:r>
            <a:br>
              <a:rPr lang="en-US" sz="1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    animation: </a:t>
            </a:r>
            <a:r>
              <a:rPr lang="en-US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name</a:t>
            </a:r>
            <a:r>
              <a:rPr lang="en-US" sz="1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5s linear 2s infinite alternate;</a:t>
            </a:r>
            <a:br>
              <a:rPr lang="en-US" sz="1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1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Using loading animation on websites and apps: Examples and snippets to use" id="463" name="Google Shape;46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47844" y="2507622"/>
            <a:ext cx="5772888" cy="3608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Animaciones</a:t>
            </a:r>
            <a:endParaRPr/>
          </a:p>
        </p:txBody>
      </p:sp>
      <p:sp>
        <p:nvSpPr>
          <p:cNvPr id="246" name="Google Shape;246;p2"/>
          <p:cNvSpPr txBox="1"/>
          <p:nvPr>
            <p:ph idx="1" type="body"/>
          </p:nvPr>
        </p:nvSpPr>
        <p:spPr>
          <a:xfrm>
            <a:off x="3993065" y="3158122"/>
            <a:ext cx="4205870" cy="969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4290" rtl="0" algn="ctr"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¿Qué es una animación?</a:t>
            </a:r>
            <a:endParaRPr/>
          </a:p>
        </p:txBody>
      </p:sp>
      <p:sp>
        <p:nvSpPr>
          <p:cNvPr id="247" name="Google Shape;247;p2"/>
          <p:cNvSpPr txBox="1"/>
          <p:nvPr/>
        </p:nvSpPr>
        <p:spPr>
          <a:xfrm>
            <a:off x="3269535" y="4265721"/>
            <a:ext cx="5652930" cy="969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429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Corbe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¿Para que usamos las animaciones?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1E1E1E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20"/>
          <p:cNvPicPr preferRelativeResize="0"/>
          <p:nvPr/>
        </p:nvPicPr>
        <p:blipFill rotWithShape="1">
          <a:blip r:embed="rId3">
            <a:alphaModFix/>
          </a:blip>
          <a:srcRect b="7326" l="4227" r="7359" t="8067"/>
          <a:stretch/>
        </p:blipFill>
        <p:spPr>
          <a:xfrm>
            <a:off x="2011564" y="763326"/>
            <a:ext cx="8340976" cy="5331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1E1E1E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21"/>
          <p:cNvPicPr preferRelativeResize="0"/>
          <p:nvPr/>
        </p:nvPicPr>
        <p:blipFill rotWithShape="1">
          <a:blip r:embed="rId3">
            <a:alphaModFix/>
          </a:blip>
          <a:srcRect b="6460" l="4734" r="5610" t="6564"/>
          <a:stretch/>
        </p:blipFill>
        <p:spPr>
          <a:xfrm>
            <a:off x="1983545" y="450166"/>
            <a:ext cx="8145193" cy="5964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1E1E1E"/>
        </a:solidFill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2"/>
          <p:cNvSpPr/>
          <p:nvPr/>
        </p:nvSpPr>
        <p:spPr>
          <a:xfrm>
            <a:off x="2163038" y="1819695"/>
            <a:ext cx="7876313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8000"/>
                </a:solidFill>
                <a:latin typeface="Calibri"/>
                <a:ea typeface="Calibri"/>
                <a:cs typeface="Calibri"/>
                <a:sym typeface="Calibri"/>
              </a:rPr>
              <a:t>/* código de la animación */</a:t>
            </a:r>
            <a:b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  <a:t>@keyframes example 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b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  <a:t>    0%   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background-color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 red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left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top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;}</a:t>
            </a:r>
            <a:b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  <a:t>    25%  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background-color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 yellow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left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200px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top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;}</a:t>
            </a:r>
            <a:b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  <a:t>    50%  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background-color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 blue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left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200px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top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200px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;}</a:t>
            </a:r>
            <a:b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  <a:t>    75%  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background-color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 green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left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top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200px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;}</a:t>
            </a:r>
            <a:b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  <a:t>    100% 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background-color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 red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left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top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;}</a:t>
            </a:r>
            <a:b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b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08000"/>
                </a:solidFill>
                <a:latin typeface="Calibri"/>
                <a:ea typeface="Calibri"/>
                <a:cs typeface="Calibri"/>
                <a:sym typeface="Calibri"/>
              </a:rPr>
              <a:t>/* El element al cual se aplica la animación */</a:t>
            </a:r>
            <a:b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A52A2A"/>
                </a:solidFill>
                <a:latin typeface="Calibri"/>
                <a:ea typeface="Calibri"/>
                <a:cs typeface="Calibri"/>
                <a:sym typeface="Calibri"/>
              </a:rPr>
              <a:t>div 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b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   width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 100px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b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   height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 100px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b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   position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 relative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b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   background-color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 red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b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   animation-name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 example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b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    animation-duration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>
                <a:solidFill>
                  <a:srgbClr val="0000CD"/>
                </a:solidFill>
                <a:latin typeface="Calibri"/>
                <a:ea typeface="Calibri"/>
                <a:cs typeface="Calibri"/>
                <a:sym typeface="Calibri"/>
              </a:rPr>
              <a:t> 4s</a:t>
            </a: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br>
              <a:rPr lang="en-US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2" name="Google Shape;482;p22"/>
          <p:cNvPicPr preferRelativeResize="0"/>
          <p:nvPr/>
        </p:nvPicPr>
        <p:blipFill rotWithShape="1">
          <a:blip r:embed="rId3">
            <a:alphaModFix/>
          </a:blip>
          <a:srcRect b="7494" l="4590" r="4589" t="7495"/>
          <a:stretch/>
        </p:blipFill>
        <p:spPr>
          <a:xfrm>
            <a:off x="2163037" y="513990"/>
            <a:ext cx="7865925" cy="5830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3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Animaciones vs Transiciones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90" name="Google Shape;490;p23"/>
          <p:cNvGraphicFramePr/>
          <p:nvPr/>
        </p:nvGraphicFramePr>
        <p:xfrm>
          <a:off x="497150" y="24638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{A261C19B-472F-43AB-84C1-0B9179D4AC53}</a:tableStyleId>
              </a:tblPr>
              <a:tblGrid>
                <a:gridCol w="5615125"/>
                <a:gridCol w="5615125"/>
              </a:tblGrid>
              <a:tr h="2286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/>
                        <a:t>Transiciones</a:t>
                      </a:r>
                      <a:endParaRPr b="1" sz="1800" u="none" cap="none" strike="noStrike"/>
                    </a:p>
                  </a:txBody>
                  <a:tcPr marT="45725" marB="45725" marR="365750" marL="3657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/>
                        <a:t>Animaciones</a:t>
                      </a:r>
                      <a:endParaRPr b="1" sz="1800" u="none" cap="none" strike="noStrike"/>
                    </a:p>
                  </a:txBody>
                  <a:tcPr marT="45725" marB="45725" marR="365750" marL="3657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</a:rPr>
                        <a:t>Se definen para modificar el element cuando pasa de un estado a otro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365750" marL="3657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en-US" sz="1800" u="none" cap="none" strike="noStrike"/>
                        <a:t>No están atadas a un estado particular de un element</a:t>
                      </a:r>
                      <a:endParaRPr sz="1800"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365750" marL="3657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Se debe tener cuidado al definir varias transiciones de un element a varios estados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365750" marL="3657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en-US" sz="1800"/>
                        <a:t>Pueden ser “one shot” o “loopeables”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365750" marL="3657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NO Pueden modificar varias propiedades en varios pasos (steps)</a:t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365750" marL="3657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en-US" sz="1800"/>
                        <a:t>Pueden modificar varias propiedades en varios pasos (steps)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365750" marL="3657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Se activan cuando se produce el cambio de estado</a:t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365750" marL="3657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en-US" sz="1800"/>
                        <a:t>Pueden iniciar en cualquier momento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365750" marL="3657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365750" marL="3657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365750" marL="365750"/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4"/>
          <p:cNvSpPr txBox="1"/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Animaciones Keyframe usando sprite sheet</a:t>
            </a:r>
            <a:br>
              <a:rPr lang="en-US">
                <a:latin typeface="Calibri"/>
                <a:ea typeface="Calibri"/>
                <a:cs typeface="Calibri"/>
                <a:sym typeface="Calibri"/>
              </a:rPr>
            </a:b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s://davidwalsh.name/demo/ken.png" id="496" name="Google Shape;49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8094" y="621411"/>
            <a:ext cx="3439296" cy="5615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5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Ejemplo: Sprite Sheet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prite sheet de Bernard (El día del tentáculo)" id="504" name="Google Shape;50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0" y="3046279"/>
            <a:ext cx="7620000" cy="30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Funcionamiento de background-position en un sprite CSS animado" id="511" name="Google Shape;51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4731" y="295729"/>
            <a:ext cx="9202537" cy="6326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27"/>
          <p:cNvSpPr/>
          <p:nvPr/>
        </p:nvSpPr>
        <p:spPr>
          <a:xfrm>
            <a:off x="2359026" y="3386108"/>
            <a:ext cx="6880225" cy="1918393"/>
          </a:xfrm>
          <a:prstGeom prst="rect">
            <a:avLst/>
          </a:prstGeom>
          <a:noFill/>
          <a:ln>
            <a:noFill/>
          </a:ln>
        </p:spPr>
        <p:txBody>
          <a:bodyPr anchorCtr="0" anchor="ctr" bIns="126950" lIns="0" spcFirstLastPara="1" rIns="0" wrap="square" tIns="126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#bern {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width: 112px;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height: 156px;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background: url(bern.png') left center;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animation: walk 8s linear infinite;</a:t>
            </a:r>
            <a:endParaRPr sz="1800">
              <a:solidFill>
                <a:srgbClr val="576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27"/>
          <p:cNvSpPr/>
          <p:nvPr/>
        </p:nvSpPr>
        <p:spPr>
          <a:xfrm>
            <a:off x="2359025" y="5480923"/>
            <a:ext cx="7251706" cy="1087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126950" lIns="0" spcFirstLastPara="1" rIns="0" wrap="square" tIns="126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@keyframes walk {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	0% { background-position: 0px; }</a:t>
            </a:r>
            <a:endParaRPr sz="1800">
              <a:solidFill>
                <a:srgbClr val="576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 100% { background-position: -672px; }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}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2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0" name="Google Shape;52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3118" y="1063416"/>
            <a:ext cx="1803519" cy="1918393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27"/>
          <p:cNvSpPr/>
          <p:nvPr/>
        </p:nvSpPr>
        <p:spPr>
          <a:xfrm>
            <a:off x="2438400" y="3648364"/>
            <a:ext cx="1690255" cy="849746"/>
          </a:xfrm>
          <a:custGeom>
            <a:rect b="b" l="l" r="r" t="t"/>
            <a:pathLst>
              <a:path extrusionOk="0" h="1034812" w="1939769">
                <a:moveTo>
                  <a:pt x="1016000" y="46521"/>
                </a:moveTo>
                <a:cubicBezTo>
                  <a:pt x="840509" y="71151"/>
                  <a:pt x="664328" y="91279"/>
                  <a:pt x="489528" y="120412"/>
                </a:cubicBezTo>
                <a:cubicBezTo>
                  <a:pt x="478578" y="122237"/>
                  <a:pt x="472349" y="135375"/>
                  <a:pt x="461818" y="138885"/>
                </a:cubicBezTo>
                <a:cubicBezTo>
                  <a:pt x="444052" y="144807"/>
                  <a:pt x="424712" y="144197"/>
                  <a:pt x="406400" y="148121"/>
                </a:cubicBezTo>
                <a:cubicBezTo>
                  <a:pt x="381575" y="153441"/>
                  <a:pt x="357139" y="160436"/>
                  <a:pt x="332509" y="166594"/>
                </a:cubicBezTo>
                <a:cubicBezTo>
                  <a:pt x="320194" y="169673"/>
                  <a:pt x="308012" y="173341"/>
                  <a:pt x="295564" y="175830"/>
                </a:cubicBezTo>
                <a:lnTo>
                  <a:pt x="249382" y="185066"/>
                </a:lnTo>
                <a:cubicBezTo>
                  <a:pt x="233988" y="191224"/>
                  <a:pt x="218351" y="196805"/>
                  <a:pt x="203200" y="203539"/>
                </a:cubicBezTo>
                <a:cubicBezTo>
                  <a:pt x="186474" y="210973"/>
                  <a:pt x="153405" y="227277"/>
                  <a:pt x="138546" y="240485"/>
                </a:cubicBezTo>
                <a:cubicBezTo>
                  <a:pt x="119020" y="257841"/>
                  <a:pt x="97619" y="274166"/>
                  <a:pt x="83128" y="295903"/>
                </a:cubicBezTo>
                <a:lnTo>
                  <a:pt x="46182" y="351321"/>
                </a:lnTo>
                <a:cubicBezTo>
                  <a:pt x="43103" y="360557"/>
                  <a:pt x="41300" y="370322"/>
                  <a:pt x="36946" y="379030"/>
                </a:cubicBezTo>
                <a:cubicBezTo>
                  <a:pt x="31982" y="388959"/>
                  <a:pt x="22846" y="396536"/>
                  <a:pt x="18473" y="406739"/>
                </a:cubicBezTo>
                <a:cubicBezTo>
                  <a:pt x="13473" y="418407"/>
                  <a:pt x="12724" y="431479"/>
                  <a:pt x="9237" y="443685"/>
                </a:cubicBezTo>
                <a:cubicBezTo>
                  <a:pt x="6562" y="453046"/>
                  <a:pt x="3079" y="462158"/>
                  <a:pt x="0" y="471394"/>
                </a:cubicBezTo>
                <a:cubicBezTo>
                  <a:pt x="7088" y="549354"/>
                  <a:pt x="-9563" y="563430"/>
                  <a:pt x="36946" y="609939"/>
                </a:cubicBezTo>
                <a:cubicBezTo>
                  <a:pt x="44795" y="617788"/>
                  <a:pt x="55419" y="622254"/>
                  <a:pt x="64655" y="628412"/>
                </a:cubicBezTo>
                <a:cubicBezTo>
                  <a:pt x="86831" y="661675"/>
                  <a:pt x="111531" y="702649"/>
                  <a:pt x="147782" y="720775"/>
                </a:cubicBezTo>
                <a:cubicBezTo>
                  <a:pt x="172412" y="733090"/>
                  <a:pt x="198760" y="742446"/>
                  <a:pt x="221673" y="757721"/>
                </a:cubicBezTo>
                <a:cubicBezTo>
                  <a:pt x="230909" y="763879"/>
                  <a:pt x="239135" y="771924"/>
                  <a:pt x="249382" y="776194"/>
                </a:cubicBezTo>
                <a:cubicBezTo>
                  <a:pt x="276343" y="787428"/>
                  <a:pt x="308206" y="787702"/>
                  <a:pt x="332509" y="803903"/>
                </a:cubicBezTo>
                <a:cubicBezTo>
                  <a:pt x="341745" y="810060"/>
                  <a:pt x="350015" y="818002"/>
                  <a:pt x="360218" y="822375"/>
                </a:cubicBezTo>
                <a:cubicBezTo>
                  <a:pt x="371636" y="827269"/>
                  <a:pt x="435120" y="839203"/>
                  <a:pt x="443346" y="840848"/>
                </a:cubicBezTo>
                <a:cubicBezTo>
                  <a:pt x="458740" y="847006"/>
                  <a:pt x="473647" y="854557"/>
                  <a:pt x="489528" y="859321"/>
                </a:cubicBezTo>
                <a:cubicBezTo>
                  <a:pt x="504564" y="863832"/>
                  <a:pt x="520816" y="863593"/>
                  <a:pt x="535709" y="868557"/>
                </a:cubicBezTo>
                <a:cubicBezTo>
                  <a:pt x="548771" y="872911"/>
                  <a:pt x="559153" y="884330"/>
                  <a:pt x="572655" y="887030"/>
                </a:cubicBezTo>
                <a:cubicBezTo>
                  <a:pt x="606001" y="893699"/>
                  <a:pt x="640388" y="893187"/>
                  <a:pt x="674255" y="896266"/>
                </a:cubicBezTo>
                <a:cubicBezTo>
                  <a:pt x="686570" y="908581"/>
                  <a:pt x="696431" y="923981"/>
                  <a:pt x="711200" y="933212"/>
                </a:cubicBezTo>
                <a:cubicBezTo>
                  <a:pt x="721965" y="939940"/>
                  <a:pt x="735754" y="939694"/>
                  <a:pt x="748146" y="942448"/>
                </a:cubicBezTo>
                <a:cubicBezTo>
                  <a:pt x="763471" y="945854"/>
                  <a:pt x="779003" y="948279"/>
                  <a:pt x="794328" y="951685"/>
                </a:cubicBezTo>
                <a:cubicBezTo>
                  <a:pt x="806720" y="954439"/>
                  <a:pt x="818784" y="958650"/>
                  <a:pt x="831273" y="960921"/>
                </a:cubicBezTo>
                <a:cubicBezTo>
                  <a:pt x="852692" y="964815"/>
                  <a:pt x="874376" y="967078"/>
                  <a:pt x="895928" y="970157"/>
                </a:cubicBezTo>
                <a:cubicBezTo>
                  <a:pt x="917479" y="976315"/>
                  <a:pt x="938666" y="983934"/>
                  <a:pt x="960582" y="988630"/>
                </a:cubicBezTo>
                <a:cubicBezTo>
                  <a:pt x="1035368" y="1004656"/>
                  <a:pt x="1005537" y="989673"/>
                  <a:pt x="1062182" y="1007103"/>
                </a:cubicBezTo>
                <a:cubicBezTo>
                  <a:pt x="1090098" y="1015693"/>
                  <a:pt x="1145309" y="1034812"/>
                  <a:pt x="1145309" y="1034812"/>
                </a:cubicBezTo>
                <a:lnTo>
                  <a:pt x="1644073" y="1025575"/>
                </a:lnTo>
                <a:cubicBezTo>
                  <a:pt x="1670057" y="1024663"/>
                  <a:pt x="1715643" y="986748"/>
                  <a:pt x="1727200" y="979394"/>
                </a:cubicBezTo>
                <a:cubicBezTo>
                  <a:pt x="1769725" y="952333"/>
                  <a:pt x="1769185" y="953783"/>
                  <a:pt x="1810328" y="933212"/>
                </a:cubicBezTo>
                <a:cubicBezTo>
                  <a:pt x="1822643" y="920897"/>
                  <a:pt x="1834050" y="907600"/>
                  <a:pt x="1847273" y="896266"/>
                </a:cubicBezTo>
                <a:cubicBezTo>
                  <a:pt x="1855701" y="889042"/>
                  <a:pt x="1869475" y="887432"/>
                  <a:pt x="1874982" y="877794"/>
                </a:cubicBezTo>
                <a:cubicBezTo>
                  <a:pt x="1882771" y="864164"/>
                  <a:pt x="1880812" y="846937"/>
                  <a:pt x="1884218" y="831612"/>
                </a:cubicBezTo>
                <a:cubicBezTo>
                  <a:pt x="1888520" y="812251"/>
                  <a:pt x="1904254" y="750759"/>
                  <a:pt x="1911928" y="739248"/>
                </a:cubicBezTo>
                <a:lnTo>
                  <a:pt x="1930400" y="711539"/>
                </a:lnTo>
                <a:cubicBezTo>
                  <a:pt x="1940523" y="539458"/>
                  <a:pt x="1945058" y="564160"/>
                  <a:pt x="1930400" y="388266"/>
                </a:cubicBezTo>
                <a:cubicBezTo>
                  <a:pt x="1928845" y="369603"/>
                  <a:pt x="1930600" y="349024"/>
                  <a:pt x="1921164" y="332848"/>
                </a:cubicBezTo>
                <a:cubicBezTo>
                  <a:pt x="1921161" y="332843"/>
                  <a:pt x="1839065" y="250750"/>
                  <a:pt x="1828800" y="240485"/>
                </a:cubicBezTo>
                <a:cubicBezTo>
                  <a:pt x="1760033" y="171718"/>
                  <a:pt x="1847099" y="256169"/>
                  <a:pt x="1764146" y="185066"/>
                </a:cubicBezTo>
                <a:cubicBezTo>
                  <a:pt x="1754228" y="176565"/>
                  <a:pt x="1747066" y="164949"/>
                  <a:pt x="1736437" y="157357"/>
                </a:cubicBezTo>
                <a:cubicBezTo>
                  <a:pt x="1725233" y="149354"/>
                  <a:pt x="1711298" y="145969"/>
                  <a:pt x="1699491" y="138885"/>
                </a:cubicBezTo>
                <a:cubicBezTo>
                  <a:pt x="1680453" y="127462"/>
                  <a:pt x="1663931" y="111868"/>
                  <a:pt x="1644073" y="101939"/>
                </a:cubicBezTo>
                <a:cubicBezTo>
                  <a:pt x="1613285" y="86545"/>
                  <a:pt x="1580350" y="74850"/>
                  <a:pt x="1551709" y="55757"/>
                </a:cubicBezTo>
                <a:cubicBezTo>
                  <a:pt x="1542473" y="49600"/>
                  <a:pt x="1534394" y="41183"/>
                  <a:pt x="1524000" y="37285"/>
                </a:cubicBezTo>
                <a:cubicBezTo>
                  <a:pt x="1509301" y="31773"/>
                  <a:pt x="1493115" y="31578"/>
                  <a:pt x="1477818" y="28048"/>
                </a:cubicBezTo>
                <a:cubicBezTo>
                  <a:pt x="1411985" y="12855"/>
                  <a:pt x="1409625" y="7978"/>
                  <a:pt x="1348509" y="339"/>
                </a:cubicBezTo>
                <a:cubicBezTo>
                  <a:pt x="1342399" y="-425"/>
                  <a:pt x="1336194" y="339"/>
                  <a:pt x="1330037" y="339"/>
                </a:cubicBezTo>
              </a:path>
            </a:pathLst>
          </a:custGeom>
          <a:noFill/>
          <a:ln cap="flat" cmpd="sng" w="31750">
            <a:solidFill>
              <a:srgbClr val="F4A06D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8"/>
          <p:cNvSpPr/>
          <p:nvPr/>
        </p:nvSpPr>
        <p:spPr>
          <a:xfrm>
            <a:off x="2359026" y="3386108"/>
            <a:ext cx="6880225" cy="1918393"/>
          </a:xfrm>
          <a:prstGeom prst="rect">
            <a:avLst/>
          </a:prstGeom>
          <a:noFill/>
          <a:ln>
            <a:noFill/>
          </a:ln>
        </p:spPr>
        <p:txBody>
          <a:bodyPr anchorCtr="0" anchor="ctr" bIns="126950" lIns="0" spcFirstLastPara="1" rIns="0" wrap="square" tIns="126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#bern {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width: 112px;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height: 156px;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background: url(bern.png') left center;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animation: walk 8s linear infinite;</a:t>
            </a:r>
            <a:endParaRPr sz="1800">
              <a:solidFill>
                <a:srgbClr val="576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8" name="Google Shape;528;p28"/>
          <p:cNvSpPr/>
          <p:nvPr/>
        </p:nvSpPr>
        <p:spPr>
          <a:xfrm>
            <a:off x="2359025" y="5480923"/>
            <a:ext cx="7251706" cy="1087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126950" lIns="0" spcFirstLastPara="1" rIns="0" wrap="square" tIns="126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@keyframes walk {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	0% { background-position: 0px; }</a:t>
            </a:r>
            <a:endParaRPr sz="1800">
              <a:solidFill>
                <a:srgbClr val="576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 100% { background-position: -672px; }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}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2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0" name="Google Shape;53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3118" y="1063416"/>
            <a:ext cx="1803519" cy="1918393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28"/>
          <p:cNvSpPr/>
          <p:nvPr/>
        </p:nvSpPr>
        <p:spPr>
          <a:xfrm>
            <a:off x="3826972" y="4136565"/>
            <a:ext cx="2512291" cy="721762"/>
          </a:xfrm>
          <a:custGeom>
            <a:rect b="b" l="l" r="r" t="t"/>
            <a:pathLst>
              <a:path extrusionOk="0" h="1034812" w="1939769">
                <a:moveTo>
                  <a:pt x="1016000" y="46521"/>
                </a:moveTo>
                <a:cubicBezTo>
                  <a:pt x="840509" y="71151"/>
                  <a:pt x="664328" y="91279"/>
                  <a:pt x="489528" y="120412"/>
                </a:cubicBezTo>
                <a:cubicBezTo>
                  <a:pt x="478578" y="122237"/>
                  <a:pt x="472349" y="135375"/>
                  <a:pt x="461818" y="138885"/>
                </a:cubicBezTo>
                <a:cubicBezTo>
                  <a:pt x="444052" y="144807"/>
                  <a:pt x="424712" y="144197"/>
                  <a:pt x="406400" y="148121"/>
                </a:cubicBezTo>
                <a:cubicBezTo>
                  <a:pt x="381575" y="153441"/>
                  <a:pt x="357139" y="160436"/>
                  <a:pt x="332509" y="166594"/>
                </a:cubicBezTo>
                <a:cubicBezTo>
                  <a:pt x="320194" y="169673"/>
                  <a:pt x="308012" y="173341"/>
                  <a:pt x="295564" y="175830"/>
                </a:cubicBezTo>
                <a:lnTo>
                  <a:pt x="249382" y="185066"/>
                </a:lnTo>
                <a:cubicBezTo>
                  <a:pt x="233988" y="191224"/>
                  <a:pt x="218351" y="196805"/>
                  <a:pt x="203200" y="203539"/>
                </a:cubicBezTo>
                <a:cubicBezTo>
                  <a:pt x="186474" y="210973"/>
                  <a:pt x="153405" y="227277"/>
                  <a:pt x="138546" y="240485"/>
                </a:cubicBezTo>
                <a:cubicBezTo>
                  <a:pt x="119020" y="257841"/>
                  <a:pt x="97619" y="274166"/>
                  <a:pt x="83128" y="295903"/>
                </a:cubicBezTo>
                <a:lnTo>
                  <a:pt x="46182" y="351321"/>
                </a:lnTo>
                <a:cubicBezTo>
                  <a:pt x="43103" y="360557"/>
                  <a:pt x="41300" y="370322"/>
                  <a:pt x="36946" y="379030"/>
                </a:cubicBezTo>
                <a:cubicBezTo>
                  <a:pt x="31982" y="388959"/>
                  <a:pt x="22846" y="396536"/>
                  <a:pt x="18473" y="406739"/>
                </a:cubicBezTo>
                <a:cubicBezTo>
                  <a:pt x="13473" y="418407"/>
                  <a:pt x="12724" y="431479"/>
                  <a:pt x="9237" y="443685"/>
                </a:cubicBezTo>
                <a:cubicBezTo>
                  <a:pt x="6562" y="453046"/>
                  <a:pt x="3079" y="462158"/>
                  <a:pt x="0" y="471394"/>
                </a:cubicBezTo>
                <a:cubicBezTo>
                  <a:pt x="7088" y="549354"/>
                  <a:pt x="-9563" y="563430"/>
                  <a:pt x="36946" y="609939"/>
                </a:cubicBezTo>
                <a:cubicBezTo>
                  <a:pt x="44795" y="617788"/>
                  <a:pt x="55419" y="622254"/>
                  <a:pt x="64655" y="628412"/>
                </a:cubicBezTo>
                <a:cubicBezTo>
                  <a:pt x="86831" y="661675"/>
                  <a:pt x="111531" y="702649"/>
                  <a:pt x="147782" y="720775"/>
                </a:cubicBezTo>
                <a:cubicBezTo>
                  <a:pt x="172412" y="733090"/>
                  <a:pt x="198760" y="742446"/>
                  <a:pt x="221673" y="757721"/>
                </a:cubicBezTo>
                <a:cubicBezTo>
                  <a:pt x="230909" y="763879"/>
                  <a:pt x="239135" y="771924"/>
                  <a:pt x="249382" y="776194"/>
                </a:cubicBezTo>
                <a:cubicBezTo>
                  <a:pt x="276343" y="787428"/>
                  <a:pt x="308206" y="787702"/>
                  <a:pt x="332509" y="803903"/>
                </a:cubicBezTo>
                <a:cubicBezTo>
                  <a:pt x="341745" y="810060"/>
                  <a:pt x="350015" y="818002"/>
                  <a:pt x="360218" y="822375"/>
                </a:cubicBezTo>
                <a:cubicBezTo>
                  <a:pt x="371636" y="827269"/>
                  <a:pt x="435120" y="839203"/>
                  <a:pt x="443346" y="840848"/>
                </a:cubicBezTo>
                <a:cubicBezTo>
                  <a:pt x="458740" y="847006"/>
                  <a:pt x="473647" y="854557"/>
                  <a:pt x="489528" y="859321"/>
                </a:cubicBezTo>
                <a:cubicBezTo>
                  <a:pt x="504564" y="863832"/>
                  <a:pt x="520816" y="863593"/>
                  <a:pt x="535709" y="868557"/>
                </a:cubicBezTo>
                <a:cubicBezTo>
                  <a:pt x="548771" y="872911"/>
                  <a:pt x="559153" y="884330"/>
                  <a:pt x="572655" y="887030"/>
                </a:cubicBezTo>
                <a:cubicBezTo>
                  <a:pt x="606001" y="893699"/>
                  <a:pt x="640388" y="893187"/>
                  <a:pt x="674255" y="896266"/>
                </a:cubicBezTo>
                <a:cubicBezTo>
                  <a:pt x="686570" y="908581"/>
                  <a:pt x="696431" y="923981"/>
                  <a:pt x="711200" y="933212"/>
                </a:cubicBezTo>
                <a:cubicBezTo>
                  <a:pt x="721965" y="939940"/>
                  <a:pt x="735754" y="939694"/>
                  <a:pt x="748146" y="942448"/>
                </a:cubicBezTo>
                <a:cubicBezTo>
                  <a:pt x="763471" y="945854"/>
                  <a:pt x="779003" y="948279"/>
                  <a:pt x="794328" y="951685"/>
                </a:cubicBezTo>
                <a:cubicBezTo>
                  <a:pt x="806720" y="954439"/>
                  <a:pt x="818784" y="958650"/>
                  <a:pt x="831273" y="960921"/>
                </a:cubicBezTo>
                <a:cubicBezTo>
                  <a:pt x="852692" y="964815"/>
                  <a:pt x="874376" y="967078"/>
                  <a:pt x="895928" y="970157"/>
                </a:cubicBezTo>
                <a:cubicBezTo>
                  <a:pt x="917479" y="976315"/>
                  <a:pt x="938666" y="983934"/>
                  <a:pt x="960582" y="988630"/>
                </a:cubicBezTo>
                <a:cubicBezTo>
                  <a:pt x="1035368" y="1004656"/>
                  <a:pt x="1005537" y="989673"/>
                  <a:pt x="1062182" y="1007103"/>
                </a:cubicBezTo>
                <a:cubicBezTo>
                  <a:pt x="1090098" y="1015693"/>
                  <a:pt x="1145309" y="1034812"/>
                  <a:pt x="1145309" y="1034812"/>
                </a:cubicBezTo>
                <a:lnTo>
                  <a:pt x="1644073" y="1025575"/>
                </a:lnTo>
                <a:cubicBezTo>
                  <a:pt x="1670057" y="1024663"/>
                  <a:pt x="1715643" y="986748"/>
                  <a:pt x="1727200" y="979394"/>
                </a:cubicBezTo>
                <a:cubicBezTo>
                  <a:pt x="1769725" y="952333"/>
                  <a:pt x="1769185" y="953783"/>
                  <a:pt x="1810328" y="933212"/>
                </a:cubicBezTo>
                <a:cubicBezTo>
                  <a:pt x="1822643" y="920897"/>
                  <a:pt x="1834050" y="907600"/>
                  <a:pt x="1847273" y="896266"/>
                </a:cubicBezTo>
                <a:cubicBezTo>
                  <a:pt x="1855701" y="889042"/>
                  <a:pt x="1869475" y="887432"/>
                  <a:pt x="1874982" y="877794"/>
                </a:cubicBezTo>
                <a:cubicBezTo>
                  <a:pt x="1882771" y="864164"/>
                  <a:pt x="1880812" y="846937"/>
                  <a:pt x="1884218" y="831612"/>
                </a:cubicBezTo>
                <a:cubicBezTo>
                  <a:pt x="1888520" y="812251"/>
                  <a:pt x="1904254" y="750759"/>
                  <a:pt x="1911928" y="739248"/>
                </a:cubicBezTo>
                <a:lnTo>
                  <a:pt x="1930400" y="711539"/>
                </a:lnTo>
                <a:cubicBezTo>
                  <a:pt x="1940523" y="539458"/>
                  <a:pt x="1945058" y="564160"/>
                  <a:pt x="1930400" y="388266"/>
                </a:cubicBezTo>
                <a:cubicBezTo>
                  <a:pt x="1928845" y="369603"/>
                  <a:pt x="1930600" y="349024"/>
                  <a:pt x="1921164" y="332848"/>
                </a:cubicBezTo>
                <a:cubicBezTo>
                  <a:pt x="1921161" y="332843"/>
                  <a:pt x="1839065" y="250750"/>
                  <a:pt x="1828800" y="240485"/>
                </a:cubicBezTo>
                <a:cubicBezTo>
                  <a:pt x="1760033" y="171718"/>
                  <a:pt x="1847099" y="256169"/>
                  <a:pt x="1764146" y="185066"/>
                </a:cubicBezTo>
                <a:cubicBezTo>
                  <a:pt x="1754228" y="176565"/>
                  <a:pt x="1747066" y="164949"/>
                  <a:pt x="1736437" y="157357"/>
                </a:cubicBezTo>
                <a:cubicBezTo>
                  <a:pt x="1725233" y="149354"/>
                  <a:pt x="1711298" y="145969"/>
                  <a:pt x="1699491" y="138885"/>
                </a:cubicBezTo>
                <a:cubicBezTo>
                  <a:pt x="1680453" y="127462"/>
                  <a:pt x="1663931" y="111868"/>
                  <a:pt x="1644073" y="101939"/>
                </a:cubicBezTo>
                <a:cubicBezTo>
                  <a:pt x="1613285" y="86545"/>
                  <a:pt x="1580350" y="74850"/>
                  <a:pt x="1551709" y="55757"/>
                </a:cubicBezTo>
                <a:cubicBezTo>
                  <a:pt x="1542473" y="49600"/>
                  <a:pt x="1534394" y="41183"/>
                  <a:pt x="1524000" y="37285"/>
                </a:cubicBezTo>
                <a:cubicBezTo>
                  <a:pt x="1509301" y="31773"/>
                  <a:pt x="1493115" y="31578"/>
                  <a:pt x="1477818" y="28048"/>
                </a:cubicBezTo>
                <a:cubicBezTo>
                  <a:pt x="1411985" y="12855"/>
                  <a:pt x="1409625" y="7978"/>
                  <a:pt x="1348509" y="339"/>
                </a:cubicBezTo>
                <a:cubicBezTo>
                  <a:pt x="1342399" y="-425"/>
                  <a:pt x="1336194" y="339"/>
                  <a:pt x="1330037" y="339"/>
                </a:cubicBezTo>
              </a:path>
            </a:pathLst>
          </a:custGeom>
          <a:noFill/>
          <a:ln cap="flat" cmpd="sng" w="31750">
            <a:solidFill>
              <a:srgbClr val="F4A06D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Sprite sheet de Bernard (El día del tentáculo)" id="532" name="Google Shape;532;p28"/>
          <p:cNvPicPr preferRelativeResize="0"/>
          <p:nvPr/>
        </p:nvPicPr>
        <p:blipFill rotWithShape="1">
          <a:blip r:embed="rId4">
            <a:alphaModFix/>
          </a:blip>
          <a:srcRect b="30870" l="6128" r="11784" t="19243"/>
          <a:stretch/>
        </p:blipFill>
        <p:spPr>
          <a:xfrm>
            <a:off x="6886637" y="3158231"/>
            <a:ext cx="4782585" cy="1180738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9"/>
          <p:cNvSpPr/>
          <p:nvPr/>
        </p:nvSpPr>
        <p:spPr>
          <a:xfrm>
            <a:off x="2359025" y="5480923"/>
            <a:ext cx="7251706" cy="1087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126950" lIns="0" spcFirstLastPara="1" rIns="0" wrap="square" tIns="126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@keyframes walk {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	0% { background-position: 0px; }</a:t>
            </a:r>
            <a:endParaRPr sz="1800">
              <a:solidFill>
                <a:srgbClr val="576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 100% { background-position: -672px; }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}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0" name="Google Shape;540;p29"/>
          <p:cNvGrpSpPr/>
          <p:nvPr/>
        </p:nvGrpSpPr>
        <p:grpSpPr>
          <a:xfrm>
            <a:off x="1524001" y="1499356"/>
            <a:ext cx="9142499" cy="2741718"/>
            <a:chOff x="261260" y="1499356"/>
            <a:chExt cx="9142499" cy="2741718"/>
          </a:xfrm>
        </p:grpSpPr>
        <p:sp>
          <p:nvSpPr>
            <p:cNvPr id="541" name="Google Shape;541;p29"/>
            <p:cNvSpPr/>
            <p:nvPr/>
          </p:nvSpPr>
          <p:spPr>
            <a:xfrm>
              <a:off x="261260" y="1499356"/>
              <a:ext cx="9142498" cy="2741718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42" name="Google Shape;542;p29"/>
            <p:cNvGrpSpPr/>
            <p:nvPr/>
          </p:nvGrpSpPr>
          <p:grpSpPr>
            <a:xfrm>
              <a:off x="3212509" y="1499356"/>
              <a:ext cx="6191250" cy="2741718"/>
              <a:chOff x="3856943" y="1490648"/>
              <a:chExt cx="6191250" cy="2741718"/>
            </a:xfrm>
          </p:grpSpPr>
          <p:pic>
            <p:nvPicPr>
              <p:cNvPr id="543" name="Google Shape;543;p2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3856943" y="1762609"/>
                <a:ext cx="6191250" cy="20955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544" name="Google Shape;544;p29"/>
              <p:cNvSpPr/>
              <p:nvPr/>
            </p:nvSpPr>
            <p:spPr>
              <a:xfrm>
                <a:off x="5617029" y="1490648"/>
                <a:ext cx="4275908" cy="2741718"/>
              </a:xfrm>
              <a:prstGeom prst="rect">
                <a:avLst/>
              </a:prstGeom>
              <a:solidFill>
                <a:srgbClr val="FBFBF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5" name="Google Shape;545;p29"/>
          <p:cNvSpPr/>
          <p:nvPr/>
        </p:nvSpPr>
        <p:spPr>
          <a:xfrm>
            <a:off x="2359026" y="3386108"/>
            <a:ext cx="6880225" cy="1918393"/>
          </a:xfrm>
          <a:prstGeom prst="rect">
            <a:avLst/>
          </a:prstGeom>
          <a:noFill/>
          <a:ln>
            <a:noFill/>
          </a:ln>
        </p:spPr>
        <p:txBody>
          <a:bodyPr anchorCtr="0" anchor="ctr" bIns="126950" lIns="0" spcFirstLastPara="1" rIns="0" wrap="square" tIns="126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#bern {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width: 112px;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height: 156px;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background: url(bern.png') left center;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animation: walk 8s linear infinite;</a:t>
            </a:r>
            <a:endParaRPr sz="1800">
              <a:solidFill>
                <a:srgbClr val="576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9"/>
          <p:cNvSpPr/>
          <p:nvPr/>
        </p:nvSpPr>
        <p:spPr>
          <a:xfrm>
            <a:off x="4537166" y="4876164"/>
            <a:ext cx="425948" cy="428336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"/>
          <p:cNvGrpSpPr/>
          <p:nvPr/>
        </p:nvGrpSpPr>
        <p:grpSpPr>
          <a:xfrm>
            <a:off x="1064963" y="2471464"/>
            <a:ext cx="10360240" cy="4043628"/>
            <a:chOff x="360363" y="1376280"/>
            <a:chExt cx="7993524" cy="4043628"/>
          </a:xfrm>
        </p:grpSpPr>
        <p:sp>
          <p:nvSpPr>
            <p:cNvPr id="254" name="Google Shape;254;p3"/>
            <p:cNvSpPr txBox="1"/>
            <p:nvPr/>
          </p:nvSpPr>
          <p:spPr>
            <a:xfrm>
              <a:off x="360363" y="1376280"/>
              <a:ext cx="7993524" cy="15301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Char char="•"/>
              </a:pPr>
              <a:r>
                <a:rPr b="0" i="0" lang="en-US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El feedback visual es útil cuando se quiere informar al usuario del resultado de una operación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58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Char char="•"/>
              </a:pPr>
              <a:r>
                <a:rPr b="0" i="0" lang="en-US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En los casos en los cuales la operación no es completada correctamente, una  animación funcional indica donde está el error</a:t>
              </a:r>
              <a:endParaRPr/>
            </a:p>
          </p:txBody>
        </p:sp>
        <p:pic>
          <p:nvPicPr>
            <p:cNvPr id="255" name="Google Shape;255;p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473013" y="4453132"/>
              <a:ext cx="1768224" cy="9667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6" name="Google Shape;256;p3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Importancia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0"/>
          <p:cNvSpPr/>
          <p:nvPr/>
        </p:nvSpPr>
        <p:spPr>
          <a:xfrm>
            <a:off x="2359025" y="5480923"/>
            <a:ext cx="7251706" cy="1087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126950" lIns="0" spcFirstLastPara="1" rIns="0" wrap="square" tIns="126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@keyframes walk {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	0% { background-position: 0px; }</a:t>
            </a:r>
            <a:endParaRPr sz="1800">
              <a:solidFill>
                <a:srgbClr val="576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 100% { background-position: -672px; }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}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3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4" name="Google Shape;554;p30"/>
          <p:cNvSpPr/>
          <p:nvPr/>
        </p:nvSpPr>
        <p:spPr>
          <a:xfrm>
            <a:off x="2359026" y="3386108"/>
            <a:ext cx="6880225" cy="1918393"/>
          </a:xfrm>
          <a:prstGeom prst="rect">
            <a:avLst/>
          </a:prstGeom>
          <a:noFill/>
          <a:ln>
            <a:noFill/>
          </a:ln>
        </p:spPr>
        <p:txBody>
          <a:bodyPr anchorCtr="0" anchor="ctr" bIns="126950" lIns="0" spcFirstLastPara="1" rIns="0" wrap="square" tIns="126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#bern {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width: 112px;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height: 156px;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background: url(bern.png') left center;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      animation: walk 8s </a:t>
            </a:r>
            <a:r>
              <a:rPr b="1" lang="en-US" sz="1800">
                <a:solidFill>
                  <a:srgbClr val="288440"/>
                </a:solidFill>
                <a:latin typeface="Calibri"/>
                <a:ea typeface="Calibri"/>
                <a:cs typeface="Calibri"/>
                <a:sym typeface="Calibri"/>
              </a:rPr>
              <a:t>steps(6)</a:t>
            </a: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 infinite;</a:t>
            </a:r>
            <a:endParaRPr sz="1800">
              <a:solidFill>
                <a:srgbClr val="576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76366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5" name="Google Shape;55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91395" y="1690689"/>
            <a:ext cx="6400800" cy="14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33155" y="1471256"/>
            <a:ext cx="7620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30"/>
          <p:cNvSpPr/>
          <p:nvPr/>
        </p:nvSpPr>
        <p:spPr>
          <a:xfrm>
            <a:off x="4312982" y="4548250"/>
            <a:ext cx="1173419" cy="619061"/>
          </a:xfrm>
          <a:custGeom>
            <a:rect b="b" l="l" r="r" t="t"/>
            <a:pathLst>
              <a:path extrusionOk="0" h="619061" w="1173419">
                <a:moveTo>
                  <a:pt x="425273" y="452582"/>
                </a:moveTo>
                <a:cubicBezTo>
                  <a:pt x="369855" y="446425"/>
                  <a:pt x="314267" y="441644"/>
                  <a:pt x="259019" y="434110"/>
                </a:cubicBezTo>
                <a:cubicBezTo>
                  <a:pt x="246441" y="432395"/>
                  <a:pt x="233741" y="429874"/>
                  <a:pt x="222073" y="424873"/>
                </a:cubicBezTo>
                <a:cubicBezTo>
                  <a:pt x="211870" y="420500"/>
                  <a:pt x="204293" y="411364"/>
                  <a:pt x="194364" y="406400"/>
                </a:cubicBezTo>
                <a:cubicBezTo>
                  <a:pt x="185656" y="402046"/>
                  <a:pt x="175604" y="400999"/>
                  <a:pt x="166655" y="397164"/>
                </a:cubicBezTo>
                <a:cubicBezTo>
                  <a:pt x="86761" y="362924"/>
                  <a:pt x="166982" y="391115"/>
                  <a:pt x="102000" y="369455"/>
                </a:cubicBezTo>
                <a:cubicBezTo>
                  <a:pt x="92764" y="363297"/>
                  <a:pt x="81397" y="359510"/>
                  <a:pt x="74291" y="350982"/>
                </a:cubicBezTo>
                <a:cubicBezTo>
                  <a:pt x="65477" y="340405"/>
                  <a:pt x="63822" y="325241"/>
                  <a:pt x="55819" y="314037"/>
                </a:cubicBezTo>
                <a:cubicBezTo>
                  <a:pt x="48227" y="303408"/>
                  <a:pt x="37346" y="295564"/>
                  <a:pt x="28109" y="286328"/>
                </a:cubicBezTo>
                <a:cubicBezTo>
                  <a:pt x="25030" y="277092"/>
                  <a:pt x="23227" y="267327"/>
                  <a:pt x="18873" y="258619"/>
                </a:cubicBezTo>
                <a:cubicBezTo>
                  <a:pt x="13909" y="248690"/>
                  <a:pt x="1505" y="241956"/>
                  <a:pt x="400" y="230910"/>
                </a:cubicBezTo>
                <a:cubicBezTo>
                  <a:pt x="-1766" y="209248"/>
                  <a:pt x="5367" y="187603"/>
                  <a:pt x="9637" y="166255"/>
                </a:cubicBezTo>
                <a:cubicBezTo>
                  <a:pt x="11546" y="156708"/>
                  <a:pt x="11989" y="145430"/>
                  <a:pt x="18873" y="138546"/>
                </a:cubicBezTo>
                <a:cubicBezTo>
                  <a:pt x="55932" y="101487"/>
                  <a:pt x="64832" y="106302"/>
                  <a:pt x="102000" y="92364"/>
                </a:cubicBezTo>
                <a:cubicBezTo>
                  <a:pt x="118957" y="86005"/>
                  <a:pt x="154923" y="69897"/>
                  <a:pt x="175891" y="64655"/>
                </a:cubicBezTo>
                <a:cubicBezTo>
                  <a:pt x="191121" y="60848"/>
                  <a:pt x="206843" y="59227"/>
                  <a:pt x="222073" y="55419"/>
                </a:cubicBezTo>
                <a:cubicBezTo>
                  <a:pt x="231518" y="53058"/>
                  <a:pt x="240666" y="49601"/>
                  <a:pt x="249782" y="46182"/>
                </a:cubicBezTo>
                <a:cubicBezTo>
                  <a:pt x="265306" y="40360"/>
                  <a:pt x="279587" y="30296"/>
                  <a:pt x="295964" y="27710"/>
                </a:cubicBezTo>
                <a:cubicBezTo>
                  <a:pt x="338648" y="20970"/>
                  <a:pt x="382170" y="21552"/>
                  <a:pt x="425273" y="18473"/>
                </a:cubicBezTo>
                <a:cubicBezTo>
                  <a:pt x="437588" y="15394"/>
                  <a:pt x="450013" y="12724"/>
                  <a:pt x="462219" y="9237"/>
                </a:cubicBezTo>
                <a:cubicBezTo>
                  <a:pt x="471580" y="6562"/>
                  <a:pt x="480192" y="0"/>
                  <a:pt x="489928" y="0"/>
                </a:cubicBezTo>
                <a:cubicBezTo>
                  <a:pt x="594652" y="0"/>
                  <a:pt x="699285" y="6158"/>
                  <a:pt x="803964" y="9237"/>
                </a:cubicBezTo>
                <a:cubicBezTo>
                  <a:pt x="829445" y="12422"/>
                  <a:pt x="877084" y="13470"/>
                  <a:pt x="905564" y="27710"/>
                </a:cubicBezTo>
                <a:cubicBezTo>
                  <a:pt x="935656" y="42756"/>
                  <a:pt x="934599" y="54940"/>
                  <a:pt x="970219" y="64655"/>
                </a:cubicBezTo>
                <a:cubicBezTo>
                  <a:pt x="991222" y="70383"/>
                  <a:pt x="1013322" y="70812"/>
                  <a:pt x="1034873" y="73891"/>
                </a:cubicBezTo>
                <a:cubicBezTo>
                  <a:pt x="1101181" y="107045"/>
                  <a:pt x="1048514" y="73074"/>
                  <a:pt x="1090291" y="120073"/>
                </a:cubicBezTo>
                <a:cubicBezTo>
                  <a:pt x="1118266" y="151545"/>
                  <a:pt x="1146214" y="167265"/>
                  <a:pt x="1164182" y="203200"/>
                </a:cubicBezTo>
                <a:cubicBezTo>
                  <a:pt x="1168536" y="211908"/>
                  <a:pt x="1170340" y="221673"/>
                  <a:pt x="1173419" y="230910"/>
                </a:cubicBezTo>
                <a:cubicBezTo>
                  <a:pt x="1170340" y="274013"/>
                  <a:pt x="1174663" y="318296"/>
                  <a:pt x="1164182" y="360219"/>
                </a:cubicBezTo>
                <a:cubicBezTo>
                  <a:pt x="1159243" y="379974"/>
                  <a:pt x="1096682" y="387015"/>
                  <a:pt x="1090291" y="387928"/>
                </a:cubicBezTo>
                <a:cubicBezTo>
                  <a:pt x="1023246" y="397506"/>
                  <a:pt x="1016660" y="392480"/>
                  <a:pt x="960982" y="406400"/>
                </a:cubicBezTo>
                <a:cubicBezTo>
                  <a:pt x="951537" y="408761"/>
                  <a:pt x="941784" y="410909"/>
                  <a:pt x="933273" y="415637"/>
                </a:cubicBezTo>
                <a:cubicBezTo>
                  <a:pt x="913866" y="426419"/>
                  <a:pt x="898917" y="445561"/>
                  <a:pt x="877855" y="452582"/>
                </a:cubicBezTo>
                <a:cubicBezTo>
                  <a:pt x="808207" y="475800"/>
                  <a:pt x="894057" y="444481"/>
                  <a:pt x="822437" y="480291"/>
                </a:cubicBezTo>
                <a:cubicBezTo>
                  <a:pt x="813729" y="484645"/>
                  <a:pt x="803436" y="485174"/>
                  <a:pt x="794728" y="489528"/>
                </a:cubicBezTo>
                <a:cubicBezTo>
                  <a:pt x="784799" y="494492"/>
                  <a:pt x="776657" y="502493"/>
                  <a:pt x="767019" y="508000"/>
                </a:cubicBezTo>
                <a:cubicBezTo>
                  <a:pt x="755064" y="514831"/>
                  <a:pt x="742109" y="519786"/>
                  <a:pt x="730073" y="526473"/>
                </a:cubicBezTo>
                <a:cubicBezTo>
                  <a:pt x="714380" y="535191"/>
                  <a:pt x="699115" y="544667"/>
                  <a:pt x="683891" y="554182"/>
                </a:cubicBezTo>
                <a:cubicBezTo>
                  <a:pt x="674478" y="560065"/>
                  <a:pt x="666326" y="568146"/>
                  <a:pt x="656182" y="572655"/>
                </a:cubicBezTo>
                <a:cubicBezTo>
                  <a:pt x="656172" y="572660"/>
                  <a:pt x="586915" y="595744"/>
                  <a:pt x="573055" y="600364"/>
                </a:cubicBezTo>
                <a:cubicBezTo>
                  <a:pt x="537366" y="612260"/>
                  <a:pt x="543745" y="611406"/>
                  <a:pt x="499164" y="618837"/>
                </a:cubicBezTo>
                <a:cubicBezTo>
                  <a:pt x="496127" y="619343"/>
                  <a:pt x="493007" y="618837"/>
                  <a:pt x="489928" y="618837"/>
                </a:cubicBezTo>
              </a:path>
            </a:pathLst>
          </a:custGeom>
          <a:noFill/>
          <a:ln cap="flat" cmpd="sng" w="41275">
            <a:solidFill>
              <a:srgbClr val="F4A06D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Sprite sheet de Bernard (El día del tentáculo)" id="558" name="Google Shape;558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52723" y="4345304"/>
            <a:ext cx="4511964" cy="18329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1"/>
          <p:cNvSpPr txBox="1"/>
          <p:nvPr/>
        </p:nvSpPr>
        <p:spPr>
          <a:xfrm>
            <a:off x="1884364" y="1344989"/>
            <a:ext cx="823143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31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Sprite sheet: Resultado</a:t>
            </a:r>
            <a:endParaRPr/>
          </a:p>
        </p:txBody>
      </p:sp>
      <p:sp>
        <p:nvSpPr>
          <p:cNvPr id="566" name="Google Shape;566;p31"/>
          <p:cNvSpPr txBox="1"/>
          <p:nvPr>
            <p:ph idx="1" type="body"/>
          </p:nvPr>
        </p:nvSpPr>
        <p:spPr>
          <a:xfrm>
            <a:off x="909986" y="2658918"/>
            <a:ext cx="10372028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Resultado final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https://codepen.io/manz/pen/ByEyda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Post referencia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https://www.emezeta.com/articulos/animar-personajes-con-animaciones-css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p3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2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TODO</a:t>
            </a:r>
            <a:endParaRPr/>
          </a:p>
        </p:txBody>
      </p:sp>
      <p:sp>
        <p:nvSpPr>
          <p:cNvPr id="573" name="Google Shape;573;p32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Callback de animaciones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Parallax scrolling</a:t>
            </a:r>
            <a:endParaRPr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SVG animations</a:t>
            </a:r>
            <a:endParaRPr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3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4"/>
          <p:cNvGrpSpPr/>
          <p:nvPr/>
        </p:nvGrpSpPr>
        <p:grpSpPr>
          <a:xfrm>
            <a:off x="1154954" y="2689062"/>
            <a:ext cx="9906000" cy="4168938"/>
            <a:chOff x="367503" y="1522468"/>
            <a:chExt cx="8231434" cy="4168938"/>
          </a:xfrm>
        </p:grpSpPr>
        <p:pic>
          <p:nvPicPr>
            <p:cNvPr id="263" name="Google Shape;263;p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557364" y="4082109"/>
              <a:ext cx="1851711" cy="16092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4" name="Google Shape;264;p4"/>
            <p:cNvSpPr txBox="1"/>
            <p:nvPr/>
          </p:nvSpPr>
          <p:spPr>
            <a:xfrm>
              <a:off x="367503" y="1522468"/>
              <a:ext cx="8231434" cy="11056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Char char="•"/>
              </a:pPr>
              <a:r>
                <a:rPr b="0" i="0" lang="en-US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Los usuarios quieren conocer el estado del sistema en cualquier momento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58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Char char="•"/>
              </a:pPr>
              <a:r>
                <a:rPr b="0" i="0" lang="en-US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Las apps no deben hacer que el usuario deba adivinar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58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Char char="•"/>
              </a:pPr>
              <a:r>
                <a:rPr b="0" i="0" lang="en-US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 pueden usar animaciones para indicar que está pasando mediante feedback visual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rgbClr val="EF038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5" name="Google Shape;265;p4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Importancia</a:t>
            </a:r>
            <a:endParaRPr/>
          </a:p>
        </p:txBody>
      </p:sp>
      <p:sp>
        <p:nvSpPr>
          <p:cNvPr id="266" name="Google Shape;266;p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BED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5"/>
          <p:cNvGrpSpPr/>
          <p:nvPr/>
        </p:nvGrpSpPr>
        <p:grpSpPr>
          <a:xfrm>
            <a:off x="1459309" y="3025794"/>
            <a:ext cx="9273382" cy="3001986"/>
            <a:chOff x="341066" y="4219781"/>
            <a:chExt cx="8231434" cy="3001986"/>
          </a:xfrm>
        </p:grpSpPr>
        <p:sp>
          <p:nvSpPr>
            <p:cNvPr id="273" name="Google Shape;273;p5"/>
            <p:cNvSpPr txBox="1"/>
            <p:nvPr/>
          </p:nvSpPr>
          <p:spPr>
            <a:xfrm>
              <a:off x="341066" y="4219781"/>
              <a:ext cx="8231434" cy="11056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Char char="•"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Atraer la atención del Usuario o guiar al usuario</a:t>
              </a:r>
              <a:endParaRPr sz="2000">
                <a:solidFill>
                  <a:srgbClr val="EF038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74" name="Google Shape;274;p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12759" y="6042300"/>
              <a:ext cx="1048064" cy="117946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5" name="Google Shape;275;p5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Importancia</a:t>
            </a:r>
            <a:endParaRPr/>
          </a:p>
        </p:txBody>
      </p:sp>
      <p:sp>
        <p:nvSpPr>
          <p:cNvPr id="276" name="Google Shape;276;p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6"/>
          <p:cNvSpPr txBox="1"/>
          <p:nvPr/>
        </p:nvSpPr>
        <p:spPr>
          <a:xfrm>
            <a:off x="1154954" y="2393702"/>
            <a:ext cx="9581225" cy="23476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Mejoran la UX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Proveen de feedback visual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Guían al Usuario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Cuentan una historia</a:t>
            </a:r>
            <a:endParaRPr sz="2000">
              <a:solidFill>
                <a:srgbClr val="EF03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6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Importancia</a:t>
            </a:r>
            <a:endParaRPr/>
          </a:p>
        </p:txBody>
      </p:sp>
      <p:sp>
        <p:nvSpPr>
          <p:cNvPr id="284" name="Google Shape;284;p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5" name="Google Shape;285;p6"/>
          <p:cNvGrpSpPr/>
          <p:nvPr/>
        </p:nvGrpSpPr>
        <p:grpSpPr>
          <a:xfrm>
            <a:off x="2157837" y="4603211"/>
            <a:ext cx="7857670" cy="1219178"/>
            <a:chOff x="633837" y="4149493"/>
            <a:chExt cx="7857670" cy="1219178"/>
          </a:xfrm>
        </p:grpSpPr>
        <p:sp>
          <p:nvSpPr>
            <p:cNvPr id="286" name="Google Shape;286;p6"/>
            <p:cNvSpPr txBox="1"/>
            <p:nvPr/>
          </p:nvSpPr>
          <p:spPr>
            <a:xfrm>
              <a:off x="633837" y="4149493"/>
              <a:ext cx="7249534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Las animaciones </a:t>
              </a:r>
              <a:r>
                <a:rPr lang="en-US" sz="2000" u="sng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siempre</a:t>
              </a: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deben tener un propósito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Warning" id="287" name="Google Shape;287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577107" y="4454271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8" name="Google Shape;288;p6"/>
            <p:cNvSpPr txBox="1"/>
            <p:nvPr/>
          </p:nvSpPr>
          <p:spPr>
            <a:xfrm>
              <a:off x="633837" y="4711416"/>
              <a:ext cx="7249534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Pueden pasar de ser útiles y vistosas a </a:t>
              </a:r>
              <a:r>
                <a:rPr lang="en-US" sz="2000" u="sng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  <a:hlinkClick r:id="rId4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molestas y distractoras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9" name="Google Shape;289;p6"/>
          <p:cNvSpPr txBox="1"/>
          <p:nvPr/>
        </p:nvSpPr>
        <p:spPr>
          <a:xfrm>
            <a:off x="2157837" y="5727056"/>
            <a:ext cx="66014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Tener en cuenta el espera para que el componente esté listo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Tipos de animaciones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7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Procedurales</a:t>
            </a:r>
            <a:endParaRPr/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Keyframe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Keyframe basadas en spritesheets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Basadas en modelos de comportamiento físico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9487" y="3608466"/>
            <a:ext cx="1846156" cy="1846156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8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Animaciones procedurales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8"/>
          <p:cNvSpPr txBox="1"/>
          <p:nvPr>
            <p:ph idx="1" type="body"/>
          </p:nvPr>
        </p:nvSpPr>
        <p:spPr>
          <a:xfrm>
            <a:off x="1154954" y="2506662"/>
            <a:ext cx="1020769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posición y orientación de los elementos animados se actualizan por código evaluando un función o rutina…</a:t>
            </a:r>
            <a:endParaRPr/>
          </a:p>
        </p:txBody>
      </p:sp>
      <p:sp>
        <p:nvSpPr>
          <p:cNvPr id="306" name="Google Shape;306;p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8"/>
          <p:cNvSpPr txBox="1"/>
          <p:nvPr/>
        </p:nvSpPr>
        <p:spPr>
          <a:xfrm>
            <a:off x="5048814" y="3348879"/>
            <a:ext cx="5145207" cy="661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0F0E"/>
              </a:buClr>
              <a:buSzPts val="1700"/>
              <a:buFont typeface="Noto Sans Symbols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¿Cómo animar la aguja segundero de un reloj?</a:t>
            </a:r>
            <a:endParaRPr/>
          </a:p>
        </p:txBody>
      </p:sp>
      <p:pic>
        <p:nvPicPr>
          <p:cNvPr id="308" name="Google Shape;308;p8"/>
          <p:cNvPicPr preferRelativeResize="0"/>
          <p:nvPr/>
        </p:nvPicPr>
        <p:blipFill rotWithShape="1">
          <a:blip r:embed="rId4">
            <a:alphaModFix/>
          </a:blip>
          <a:srcRect b="11300" l="3808" r="4505" t="13009"/>
          <a:stretch/>
        </p:blipFill>
        <p:spPr>
          <a:xfrm>
            <a:off x="4400323" y="3946884"/>
            <a:ext cx="6442190" cy="186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8831" y="2914254"/>
            <a:ext cx="4456681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9"/>
          <p:cNvSpPr txBox="1"/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Animaciones procedurales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9"/>
          <p:cNvSpPr txBox="1"/>
          <p:nvPr/>
        </p:nvSpPr>
        <p:spPr>
          <a:xfrm>
            <a:off x="5506045" y="3338617"/>
            <a:ext cx="4694396" cy="661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0F0E"/>
              </a:buClr>
              <a:buSzPts val="1700"/>
              <a:buFont typeface="Noto Sans Symbols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¿Cómo animar el rebote de una pelota?</a:t>
            </a:r>
            <a:endParaRPr/>
          </a:p>
        </p:txBody>
      </p:sp>
      <p:pic>
        <p:nvPicPr>
          <p:cNvPr id="318" name="Google Shape;318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67082" y="3693086"/>
            <a:ext cx="6772323" cy="299293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9"/>
          <p:cNvSpPr txBox="1"/>
          <p:nvPr/>
        </p:nvSpPr>
        <p:spPr>
          <a:xfrm>
            <a:off x="1154954" y="2358585"/>
            <a:ext cx="1020769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Corbel"/>
              <a:buNone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posición y orientación de los elementos animados se actualizan por código evaluando un función o rutina…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Ion Boardroom">
  <a:themeElements>
    <a:clrScheme name="Ion Boardroom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Marcos Lazo</dc:creator>
</cp:coreProperties>
</file>